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8.xml" ContentType="application/vnd.openxmlformats-officedocument.presentationml.notesSlide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706" r:id="rId23"/>
    <p:sldId id="707" r:id="rId24"/>
    <p:sldId id="708" r:id="rId25"/>
    <p:sldId id="709" r:id="rId26"/>
    <p:sldId id="710" r:id="rId27"/>
    <p:sldId id="711" r:id="rId28"/>
    <p:sldId id="712" r:id="rId29"/>
    <p:sldId id="713" r:id="rId30"/>
    <p:sldId id="715" r:id="rId31"/>
    <p:sldId id="716" r:id="rId32"/>
    <p:sldId id="718" r:id="rId33"/>
    <p:sldId id="719" r:id="rId34"/>
    <p:sldId id="721" r:id="rId35"/>
    <p:sldId id="722" r:id="rId36"/>
    <p:sldId id="720" r:id="rId37"/>
    <p:sldId id="723" r:id="rId38"/>
    <p:sldId id="72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1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20A7-A92D-4611-B545-D92338133E8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4AC4D-161D-4758-9F64-AD504649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9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5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F1A76-12E4-944C-A9EE-7303EFE37717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505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BD3E5-ACEB-D24D-AB66-9D7151B3561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321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610ED-1521-9A4E-BB95-4F25D77A7D4E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535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CD482-395C-6146-9AC1-37B4684FE3D9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95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2D04B-F61F-6E46-BCFC-BA70B3423B3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15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E8BFB-F703-8844-B701-15DF200362FE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124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8F0E0-839A-D54D-8BAA-F82CF8DD3AD8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457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99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79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19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38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30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8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49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71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AC4D-161D-4758-9F64-AD5046494F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6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4208-69C0-48E4-86B8-B98D99D7F7A6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A4AD-833C-441A-93E8-C3174A7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0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30.xml"/><Relationship Id="rId10" Type="http://schemas.openxmlformats.org/officeDocument/2006/relationships/image" Target="../media/image21.png"/><Relationship Id="rId4" Type="http://schemas.openxmlformats.org/officeDocument/2006/relationships/tags" Target="../tags/tag29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3.xml"/><Relationship Id="rId7" Type="http://schemas.openxmlformats.org/officeDocument/2006/relationships/image" Target="../media/image2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6.xml"/><Relationship Id="rId7" Type="http://schemas.openxmlformats.org/officeDocument/2006/relationships/image" Target="../media/image2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9.xml"/><Relationship Id="rId7" Type="http://schemas.openxmlformats.org/officeDocument/2006/relationships/image" Target="../media/image2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2.xml"/><Relationship Id="rId7" Type="http://schemas.openxmlformats.org/officeDocument/2006/relationships/image" Target="../media/image2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5.xml"/><Relationship Id="rId7" Type="http://schemas.openxmlformats.org/officeDocument/2006/relationships/image" Target="../media/image2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tags" Target="../tags/tag46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9.xml"/><Relationship Id="rId7" Type="http://schemas.openxmlformats.org/officeDocument/2006/relationships/image" Target="../media/image2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50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53.xml"/><Relationship Id="rId7" Type="http://schemas.openxmlformats.org/officeDocument/2006/relationships/image" Target="../media/image2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56.xml"/><Relationship Id="rId7" Type="http://schemas.openxmlformats.org/officeDocument/2006/relationships/image" Target="../media/image3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0.xml"/><Relationship Id="rId7" Type="http://schemas.openxmlformats.org/officeDocument/2006/relationships/image" Target="../media/image3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63.xml"/><Relationship Id="rId7" Type="http://schemas.openxmlformats.org/officeDocument/2006/relationships/image" Target="../media/image2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6.xml"/><Relationship Id="rId7" Type="http://schemas.openxmlformats.org/officeDocument/2006/relationships/image" Target="../media/image3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9.xml"/><Relationship Id="rId7" Type="http://schemas.openxmlformats.org/officeDocument/2006/relationships/image" Target="../media/image3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72.xml"/><Relationship Id="rId7" Type="http://schemas.openxmlformats.org/officeDocument/2006/relationships/image" Target="../media/image39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4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77.xml"/><Relationship Id="rId10" Type="http://schemas.openxmlformats.org/officeDocument/2006/relationships/image" Target="../media/image35.png"/><Relationship Id="rId4" Type="http://schemas.openxmlformats.org/officeDocument/2006/relationships/tags" Target="../tags/tag76.xml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tags" Target="../tags/tag80.xml"/><Relationship Id="rId7" Type="http://schemas.openxmlformats.org/officeDocument/2006/relationships/notesSlide" Target="../notesSlides/notesSlide26.xml"/><Relationship Id="rId12" Type="http://schemas.openxmlformats.org/officeDocument/2006/relationships/image" Target="../media/image45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82.xml"/><Relationship Id="rId10" Type="http://schemas.openxmlformats.org/officeDocument/2006/relationships/image" Target="../media/image35.png"/><Relationship Id="rId4" Type="http://schemas.openxmlformats.org/officeDocument/2006/relationships/tags" Target="../tags/tag81.xml"/><Relationship Id="rId9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4.png"/><Relationship Id="rId5" Type="http://schemas.openxmlformats.org/officeDocument/2006/relationships/tags" Target="../tags/tag16.xml"/><Relationship Id="rId10" Type="http://schemas.openxmlformats.org/officeDocument/2006/relationships/image" Target="../media/image13.png"/><Relationship Id="rId4" Type="http://schemas.openxmlformats.org/officeDocument/2006/relationships/tags" Target="../tags/tag15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22.xml"/><Relationship Id="rId10" Type="http://schemas.openxmlformats.org/officeDocument/2006/relationships/image" Target="../media/image14.png"/><Relationship Id="rId4" Type="http://schemas.openxmlformats.org/officeDocument/2006/relationships/tags" Target="../tags/tag2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4281-E75C-3579-F7DE-BCBD42BE5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5637"/>
          </a:xfrm>
        </p:spPr>
        <p:txBody>
          <a:bodyPr>
            <a:normAutofit/>
          </a:bodyPr>
          <a:lstStyle/>
          <a:p>
            <a:r>
              <a:rPr lang="en-US" sz="4200" dirty="0"/>
              <a:t>Connections Between Continuous and Combinatorial Total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270CB-72BB-6600-5E36-3F8F34BC7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b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Manolis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Zampetakis</a:t>
            </a:r>
            <a:b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UC Berkeley</a:t>
            </a:r>
          </a:p>
          <a:p>
            <a:r>
              <a:rPr lang="en-US" sz="16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(moving to Yale CS in September 2023)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25167-EAE2-5828-61F3-89BB16BA6A72}"/>
              </a:ext>
            </a:extLst>
          </p:cNvPr>
          <p:cNvSpPr txBox="1"/>
          <p:nvPr/>
        </p:nvSpPr>
        <p:spPr>
          <a:xfrm>
            <a:off x="5416166" y="591312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NTUA 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101541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7D413F5-96AD-42CE-2B34-7E8996C2EA0B}"/>
              </a:ext>
            </a:extLst>
          </p:cNvPr>
          <p:cNvSpPr/>
          <p:nvPr/>
        </p:nvSpPr>
        <p:spPr>
          <a:xfrm>
            <a:off x="404191" y="2719837"/>
            <a:ext cx="2193235" cy="224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Unconstrained Non-convex Optimization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35F2B8-91D8-7269-8DFB-2FAF44F755A9}"/>
              </a:ext>
            </a:extLst>
          </p:cNvPr>
          <p:cNvSpPr/>
          <p:nvPr/>
        </p:nvSpPr>
        <p:spPr>
          <a:xfrm>
            <a:off x="7466207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1A3427-3F8C-AC3C-4084-020D1A560F5A}"/>
              </a:ext>
            </a:extLst>
          </p:cNvPr>
          <p:cNvSpPr/>
          <p:nvPr/>
        </p:nvSpPr>
        <p:spPr>
          <a:xfrm>
            <a:off x="7466206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DC118D-EFF3-7C8E-F052-4D7D750280EF}"/>
              </a:ext>
            </a:extLst>
          </p:cNvPr>
          <p:cNvSpPr/>
          <p:nvPr/>
        </p:nvSpPr>
        <p:spPr>
          <a:xfrm>
            <a:off x="7466205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A9D202-9B81-F806-B631-C73B6065A34C}"/>
              </a:ext>
            </a:extLst>
          </p:cNvPr>
          <p:cNvSpPr/>
          <p:nvPr/>
        </p:nvSpPr>
        <p:spPr>
          <a:xfrm>
            <a:off x="7466204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9F8ADB-A722-6A26-5A8A-3670634FDE57}"/>
              </a:ext>
            </a:extLst>
          </p:cNvPr>
          <p:cNvSpPr/>
          <p:nvPr/>
        </p:nvSpPr>
        <p:spPr>
          <a:xfrm>
            <a:off x="7466203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FF6EA5-6D6E-5A8B-1413-FEE7401D2B05}"/>
              </a:ext>
            </a:extLst>
          </p:cNvPr>
          <p:cNvSpPr/>
          <p:nvPr/>
        </p:nvSpPr>
        <p:spPr>
          <a:xfrm>
            <a:off x="7466202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338FC1-0EFF-F90D-7A4F-4785AAF4C189}"/>
              </a:ext>
            </a:extLst>
          </p:cNvPr>
          <p:cNvSpPr/>
          <p:nvPr/>
        </p:nvSpPr>
        <p:spPr>
          <a:xfrm>
            <a:off x="7466201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60315-BFE4-55F8-2E8F-250064002BBB}"/>
              </a:ext>
            </a:extLst>
          </p:cNvPr>
          <p:cNvSpPr/>
          <p:nvPr/>
        </p:nvSpPr>
        <p:spPr>
          <a:xfrm>
            <a:off x="8142064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A3A5CE-11C5-BCDD-DA62-8E61029BEB36}"/>
              </a:ext>
            </a:extLst>
          </p:cNvPr>
          <p:cNvSpPr/>
          <p:nvPr/>
        </p:nvSpPr>
        <p:spPr>
          <a:xfrm>
            <a:off x="8142063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D7DFB7-2704-C3A1-455A-675E755A0130}"/>
              </a:ext>
            </a:extLst>
          </p:cNvPr>
          <p:cNvSpPr/>
          <p:nvPr/>
        </p:nvSpPr>
        <p:spPr>
          <a:xfrm>
            <a:off x="8142062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6D4BC1-C9F7-4CDB-2858-69ED71FC6A5D}"/>
              </a:ext>
            </a:extLst>
          </p:cNvPr>
          <p:cNvSpPr/>
          <p:nvPr/>
        </p:nvSpPr>
        <p:spPr>
          <a:xfrm>
            <a:off x="8142061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F4E357-B6F1-C8EA-92B4-DD549E7C4146}"/>
              </a:ext>
            </a:extLst>
          </p:cNvPr>
          <p:cNvSpPr/>
          <p:nvPr/>
        </p:nvSpPr>
        <p:spPr>
          <a:xfrm>
            <a:off x="8142060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1E5B51-EDE2-44EF-9413-2E344C13A3EF}"/>
              </a:ext>
            </a:extLst>
          </p:cNvPr>
          <p:cNvSpPr/>
          <p:nvPr/>
        </p:nvSpPr>
        <p:spPr>
          <a:xfrm>
            <a:off x="8142059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792346-F2B6-E1AB-1987-834B6B1ED30B}"/>
              </a:ext>
            </a:extLst>
          </p:cNvPr>
          <p:cNvSpPr/>
          <p:nvPr/>
        </p:nvSpPr>
        <p:spPr>
          <a:xfrm>
            <a:off x="8142058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396B75-E227-FDF4-881E-5A37EF81B166}"/>
              </a:ext>
            </a:extLst>
          </p:cNvPr>
          <p:cNvSpPr/>
          <p:nvPr/>
        </p:nvSpPr>
        <p:spPr>
          <a:xfrm>
            <a:off x="8817917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8B2159-03A4-9B62-B236-A6C4FBA6AA7A}"/>
              </a:ext>
            </a:extLst>
          </p:cNvPr>
          <p:cNvSpPr/>
          <p:nvPr/>
        </p:nvSpPr>
        <p:spPr>
          <a:xfrm>
            <a:off x="8817916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2189C5-29C1-2109-76BF-6BDC88EF1330}"/>
              </a:ext>
            </a:extLst>
          </p:cNvPr>
          <p:cNvSpPr/>
          <p:nvPr/>
        </p:nvSpPr>
        <p:spPr>
          <a:xfrm>
            <a:off x="8817915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D98242-44A1-9177-41AD-5E33F90567DF}"/>
              </a:ext>
            </a:extLst>
          </p:cNvPr>
          <p:cNvSpPr/>
          <p:nvPr/>
        </p:nvSpPr>
        <p:spPr>
          <a:xfrm>
            <a:off x="8817914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B522E5-B3E0-AC85-2890-C94437C2A564}"/>
              </a:ext>
            </a:extLst>
          </p:cNvPr>
          <p:cNvSpPr/>
          <p:nvPr/>
        </p:nvSpPr>
        <p:spPr>
          <a:xfrm>
            <a:off x="8817913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A8FC15-D96F-1DF4-1303-29EDF0DA19D9}"/>
              </a:ext>
            </a:extLst>
          </p:cNvPr>
          <p:cNvSpPr/>
          <p:nvPr/>
        </p:nvSpPr>
        <p:spPr>
          <a:xfrm>
            <a:off x="8817912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A5A74B-08F8-9131-428F-DBCEFD8A19B1}"/>
              </a:ext>
            </a:extLst>
          </p:cNvPr>
          <p:cNvSpPr/>
          <p:nvPr/>
        </p:nvSpPr>
        <p:spPr>
          <a:xfrm>
            <a:off x="8817911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41AACA-19EA-99F9-23CA-C43674385DF3}"/>
              </a:ext>
            </a:extLst>
          </p:cNvPr>
          <p:cNvSpPr/>
          <p:nvPr/>
        </p:nvSpPr>
        <p:spPr>
          <a:xfrm>
            <a:off x="9493773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66AFB8-6556-3FD3-5F08-EE3709D9BE79}"/>
              </a:ext>
            </a:extLst>
          </p:cNvPr>
          <p:cNvSpPr/>
          <p:nvPr/>
        </p:nvSpPr>
        <p:spPr>
          <a:xfrm>
            <a:off x="9493772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A7A6BA-5B59-F47D-9AAC-0D5206E8D594}"/>
              </a:ext>
            </a:extLst>
          </p:cNvPr>
          <p:cNvSpPr/>
          <p:nvPr/>
        </p:nvSpPr>
        <p:spPr>
          <a:xfrm>
            <a:off x="9493771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0C2618-A999-1BE6-8A8F-F34CABF0D63D}"/>
              </a:ext>
            </a:extLst>
          </p:cNvPr>
          <p:cNvSpPr/>
          <p:nvPr/>
        </p:nvSpPr>
        <p:spPr>
          <a:xfrm>
            <a:off x="9493770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2E7DC2-3A37-6060-57D6-19F5B918BA83}"/>
              </a:ext>
            </a:extLst>
          </p:cNvPr>
          <p:cNvSpPr/>
          <p:nvPr/>
        </p:nvSpPr>
        <p:spPr>
          <a:xfrm>
            <a:off x="9493768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BA1D1-656F-34DF-1FE8-704B8539CC58}"/>
              </a:ext>
            </a:extLst>
          </p:cNvPr>
          <p:cNvSpPr/>
          <p:nvPr/>
        </p:nvSpPr>
        <p:spPr>
          <a:xfrm>
            <a:off x="9493767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8C436F-0C7C-CED7-85D5-AADF46FFC4AA}"/>
              </a:ext>
            </a:extLst>
          </p:cNvPr>
          <p:cNvSpPr/>
          <p:nvPr/>
        </p:nvSpPr>
        <p:spPr>
          <a:xfrm>
            <a:off x="10169625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28D50D-F9CA-C597-98A5-301D5550C160}"/>
              </a:ext>
            </a:extLst>
          </p:cNvPr>
          <p:cNvSpPr/>
          <p:nvPr/>
        </p:nvSpPr>
        <p:spPr>
          <a:xfrm>
            <a:off x="10169624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22CC53-7923-01E2-FE52-785F530AB4CE}"/>
              </a:ext>
            </a:extLst>
          </p:cNvPr>
          <p:cNvSpPr/>
          <p:nvPr/>
        </p:nvSpPr>
        <p:spPr>
          <a:xfrm>
            <a:off x="10169623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A9B98A-D7DB-2EA1-0AB5-C3150D214345}"/>
              </a:ext>
            </a:extLst>
          </p:cNvPr>
          <p:cNvSpPr/>
          <p:nvPr/>
        </p:nvSpPr>
        <p:spPr>
          <a:xfrm>
            <a:off x="10169622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C6F676-6918-057D-D7E9-42A4646A70A5}"/>
              </a:ext>
            </a:extLst>
          </p:cNvPr>
          <p:cNvSpPr/>
          <p:nvPr/>
        </p:nvSpPr>
        <p:spPr>
          <a:xfrm>
            <a:off x="10169621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DB24A9-3276-B21B-1AFA-EAF546C6B972}"/>
              </a:ext>
            </a:extLst>
          </p:cNvPr>
          <p:cNvSpPr/>
          <p:nvPr/>
        </p:nvSpPr>
        <p:spPr>
          <a:xfrm>
            <a:off x="10169620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32D0C5-E9C3-D1D2-90B8-12E2F23E0341}"/>
              </a:ext>
            </a:extLst>
          </p:cNvPr>
          <p:cNvSpPr/>
          <p:nvPr/>
        </p:nvSpPr>
        <p:spPr>
          <a:xfrm>
            <a:off x="10169619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0CDA63-90F3-0A35-DC59-6B76FC4B1BD2}"/>
              </a:ext>
            </a:extLst>
          </p:cNvPr>
          <p:cNvSpPr/>
          <p:nvPr/>
        </p:nvSpPr>
        <p:spPr>
          <a:xfrm>
            <a:off x="10845465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16852CB-DCF9-3EA6-D8D1-7F42EC53ECD6}"/>
              </a:ext>
            </a:extLst>
          </p:cNvPr>
          <p:cNvSpPr/>
          <p:nvPr/>
        </p:nvSpPr>
        <p:spPr>
          <a:xfrm>
            <a:off x="10845464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57377E-E259-72E8-D2DC-4584A25A8E99}"/>
              </a:ext>
            </a:extLst>
          </p:cNvPr>
          <p:cNvSpPr/>
          <p:nvPr/>
        </p:nvSpPr>
        <p:spPr>
          <a:xfrm>
            <a:off x="10845463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5855B2-2FC4-0399-9252-6D94C0B8A637}"/>
              </a:ext>
            </a:extLst>
          </p:cNvPr>
          <p:cNvSpPr/>
          <p:nvPr/>
        </p:nvSpPr>
        <p:spPr>
          <a:xfrm>
            <a:off x="10845462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543EC4-7207-66FE-3A6B-28D92B54B751}"/>
              </a:ext>
            </a:extLst>
          </p:cNvPr>
          <p:cNvSpPr/>
          <p:nvPr/>
        </p:nvSpPr>
        <p:spPr>
          <a:xfrm>
            <a:off x="10845461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7C01C3B-3B16-A0FC-C1AA-2C56FF8F0264}"/>
              </a:ext>
            </a:extLst>
          </p:cNvPr>
          <p:cNvSpPr/>
          <p:nvPr/>
        </p:nvSpPr>
        <p:spPr>
          <a:xfrm>
            <a:off x="10845460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A94CA4-BAAA-102B-4E16-0B1EADA87C6F}"/>
              </a:ext>
            </a:extLst>
          </p:cNvPr>
          <p:cNvSpPr/>
          <p:nvPr/>
        </p:nvSpPr>
        <p:spPr>
          <a:xfrm>
            <a:off x="10845459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759987-E266-92EF-7736-F7FF486F073C}"/>
              </a:ext>
            </a:extLst>
          </p:cNvPr>
          <p:cNvSpPr/>
          <p:nvPr/>
        </p:nvSpPr>
        <p:spPr>
          <a:xfrm>
            <a:off x="9493769" y="3043723"/>
            <a:ext cx="675861" cy="54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3" name="Arrow: Left-Right 62">
            <a:extLst>
              <a:ext uri="{FF2B5EF4-FFF2-40B4-BE49-F238E27FC236}">
                <a16:creationId xmlns:a16="http://schemas.microsoft.com/office/drawing/2014/main" id="{B9024085-9E5C-4929-068F-7E2DF02E387A}"/>
              </a:ext>
            </a:extLst>
          </p:cNvPr>
          <p:cNvSpPr/>
          <p:nvPr/>
        </p:nvSpPr>
        <p:spPr>
          <a:xfrm>
            <a:off x="2698225" y="3429000"/>
            <a:ext cx="4563965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$\eps$-stationary&#10;\end{document}" title="IguanaTex Bitmap Display">
            <a:extLst>
              <a:ext uri="{FF2B5EF4-FFF2-40B4-BE49-F238E27FC236}">
                <a16:creationId xmlns:a16="http://schemas.microsoft.com/office/drawing/2014/main" id="{317DD0D2-5E90-F5A3-44DB-82B34948BF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3" y="4491547"/>
            <a:ext cx="1828267" cy="345600"/>
          </a:xfrm>
          <a:prstGeom prst="rect">
            <a:avLst/>
          </a:prstGeom>
        </p:spPr>
      </p:pic>
      <p:pic>
        <p:nvPicPr>
          <p:cNvPr id="68" name="Picture 6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2d&#10;\end{document}" title="IguanaTex Bitmap Display">
            <a:extLst>
              <a:ext uri="{FF2B5EF4-FFF2-40B4-BE49-F238E27FC236}">
                <a16:creationId xmlns:a16="http://schemas.microsoft.com/office/drawing/2014/main" id="{70240293-0E94-4612-8F4E-9109926FAD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2" y="3204086"/>
            <a:ext cx="325486" cy="224914"/>
          </a:xfrm>
          <a:prstGeom prst="rect">
            <a:avLst/>
          </a:prstGeom>
        </p:spPr>
      </p:pic>
      <p:pic>
        <p:nvPicPr>
          <p:cNvPr id="72" name="Picture 7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n)\]&#10;\end{document}" title="IguanaTex Bitmap Display">
            <a:extLst>
              <a:ext uri="{FF2B5EF4-FFF2-40B4-BE49-F238E27FC236}">
                <a16:creationId xmlns:a16="http://schemas.microsoft.com/office/drawing/2014/main" id="{CE08BBA8-B25A-48A6-D005-06C57BE47E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22" y="5974446"/>
            <a:ext cx="744533" cy="369067"/>
          </a:xfrm>
          <a:prstGeom prst="rect">
            <a:avLst/>
          </a:prstGeom>
        </p:spPr>
      </p:pic>
      <p:pic>
        <p:nvPicPr>
          <p:cNvPr id="62" name="Picture 6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1/\eps)\]&#10;\end{document}" title="IguanaTex Bitmap Display">
            <a:extLst>
              <a:ext uri="{FF2B5EF4-FFF2-40B4-BE49-F238E27FC236}">
                <a16:creationId xmlns:a16="http://schemas.microsoft.com/office/drawing/2014/main" id="{9B10A30C-A499-D154-62FF-5E0477FD3BB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4" y="5948846"/>
            <a:ext cx="1081600" cy="36906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F948D2D-5085-F0AC-3555-06A6B0ADDD85}"/>
              </a:ext>
            </a:extLst>
          </p:cNvPr>
          <p:cNvSpPr txBox="1"/>
          <p:nvPr/>
        </p:nvSpPr>
        <p:spPr>
          <a:xfrm>
            <a:off x="3921799" y="3934034"/>
            <a:ext cx="2268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Hollender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Zampetakis]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DAAE4-7DE8-3034-A9A7-25FC3107A782}"/>
              </a:ext>
            </a:extLst>
          </p:cNvPr>
          <p:cNvSpPr txBox="1"/>
          <p:nvPr/>
        </p:nvSpPr>
        <p:spPr>
          <a:xfrm flipH="1">
            <a:off x="7466199" y="1545567"/>
            <a:ext cx="4055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PLS [Johnson Papadimitriou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Yannakakis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1988]</a:t>
            </a:r>
          </a:p>
        </p:txBody>
      </p:sp>
      <p:pic>
        <p:nvPicPr>
          <p:cNvPr id="3" name="Picture 2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_{x \in \mathbb{R}^d} f(x)\]&#10;\end{document}" title="IguanaTex Bitmap Display">
            <a:extLst>
              <a:ext uri="{FF2B5EF4-FFF2-40B4-BE49-F238E27FC236}">
                <a16:creationId xmlns:a16="http://schemas.microsoft.com/office/drawing/2014/main" id="{FF964BA3-D38D-E2FD-4B76-FCF333CACC5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0" y="3011288"/>
            <a:ext cx="1397333" cy="582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CE0B97-DEF9-5F03-5DA5-F2F5F978D805}"/>
              </a:ext>
            </a:extLst>
          </p:cNvPr>
          <p:cNvCxnSpPr>
            <a:stCxn id="44" idx="0"/>
          </p:cNvCxnSpPr>
          <p:nvPr/>
        </p:nvCxnSpPr>
        <p:spPr>
          <a:xfrm flipH="1" flipV="1">
            <a:off x="9831697" y="2824480"/>
            <a:ext cx="3" cy="219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376404-8088-1516-B532-ED3C11E201AF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10169630" y="3313154"/>
            <a:ext cx="173250" cy="5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0F578F-D38E-BB67-EA77-C6AB786320F3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9831700" y="3593688"/>
            <a:ext cx="0" cy="151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8EFC3F-4DE3-B480-673A-7B39CADD66D4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9320502" y="3302488"/>
            <a:ext cx="173267" cy="162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F1934D-375D-6368-9147-59B8F1ABD70C}"/>
              </a:ext>
            </a:extLst>
          </p:cNvPr>
          <p:cNvSpPr txBox="1"/>
          <p:nvPr/>
        </p:nvSpPr>
        <p:spPr>
          <a:xfrm>
            <a:off x="593853" y="6343513"/>
            <a:ext cx="2268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Hollender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Zampetakis]</a:t>
            </a:r>
          </a:p>
        </p:txBody>
      </p:sp>
    </p:spTree>
    <p:extLst>
      <p:ext uri="{BB962C8B-B14F-4D97-AF65-F5344CB8AC3E}">
        <p14:creationId xmlns:p14="http://schemas.microsoft.com/office/powerpoint/2010/main" val="11965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 animBg="1"/>
      <p:bldP spid="84" grpId="0"/>
      <p:bldP spid="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DD42-FC24-9161-910B-8A0A2066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520C-3386-8892-B605-8E0CF89F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Higher dimensions?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For unconstrained optimization is GD tight in 3D?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Second-order methods?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Higher-order in general.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Non-smooth problems?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Stochastic methods?</a:t>
            </a:r>
          </a:p>
        </p:txBody>
      </p:sp>
    </p:spTree>
    <p:extLst>
      <p:ext uri="{BB962C8B-B14F-4D97-AF65-F5344CB8AC3E}">
        <p14:creationId xmlns:p14="http://schemas.microsoft.com/office/powerpoint/2010/main" val="27232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90275D0-7BA6-19D4-D595-0C1E9A806BBA}"/>
              </a:ext>
            </a:extLst>
          </p:cNvPr>
          <p:cNvCxnSpPr>
            <a:cxnSpLocks/>
          </p:cNvCxnSpPr>
          <p:nvPr/>
        </p:nvCxnSpPr>
        <p:spPr>
          <a:xfrm flipV="1">
            <a:off x="2702559" y="2458720"/>
            <a:ext cx="5330614" cy="1957493"/>
          </a:xfrm>
          <a:prstGeom prst="curvedConnector3">
            <a:avLst>
              <a:gd name="adj1" fmla="val 2979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1AEF3C-9C2C-2A8C-BC3D-4B0C5B23C4F3}"/>
              </a:ext>
            </a:extLst>
          </p:cNvPr>
          <p:cNvCxnSpPr/>
          <p:nvPr/>
        </p:nvCxnSpPr>
        <p:spPr>
          <a:xfrm flipV="1">
            <a:off x="2702559" y="1690688"/>
            <a:ext cx="0" cy="3443499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EB8C46-4160-33E6-0C36-6ED4F05325F0}"/>
              </a:ext>
            </a:extLst>
          </p:cNvPr>
          <p:cNvCxnSpPr/>
          <p:nvPr/>
        </p:nvCxnSpPr>
        <p:spPr>
          <a:xfrm>
            <a:off x="2526453" y="4890347"/>
            <a:ext cx="6265334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a)$&#10;\end{document}" title="IguanaTex Bitmap Display">
            <a:extLst>
              <a:ext uri="{FF2B5EF4-FFF2-40B4-BE49-F238E27FC236}">
                <a16:creationId xmlns:a16="http://schemas.microsoft.com/office/drawing/2014/main" id="{2F0BF275-C0EC-6E8F-8024-1C349EE174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7" y="4388283"/>
            <a:ext cx="550400" cy="321828"/>
          </a:xfrm>
          <a:prstGeom prst="rect">
            <a:avLst/>
          </a:prstGeom>
        </p:spPr>
      </p:pic>
      <p:pic>
        <p:nvPicPr>
          <p:cNvPr id="22" name="Picture 2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b)$&#10;\end{document}" title="IguanaTex Bitmap Display">
            <a:extLst>
              <a:ext uri="{FF2B5EF4-FFF2-40B4-BE49-F238E27FC236}">
                <a16:creationId xmlns:a16="http://schemas.microsoft.com/office/drawing/2014/main" id="{6B8FD515-DFDD-1EF1-1DE9-324CA0792C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14" y="2046774"/>
            <a:ext cx="552228" cy="32182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A3B4FC-8F91-48BE-5777-A6F78DCBBE9C}"/>
              </a:ext>
            </a:extLst>
          </p:cNvPr>
          <p:cNvCxnSpPr>
            <a:cxnSpLocks/>
          </p:cNvCxnSpPr>
          <p:nvPr/>
        </p:nvCxnSpPr>
        <p:spPr>
          <a:xfrm flipH="1">
            <a:off x="2702557" y="2436334"/>
            <a:ext cx="5269656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F4154A-51C8-B111-9297-5B95C8F2F517}"/>
              </a:ext>
            </a:extLst>
          </p:cNvPr>
          <p:cNvCxnSpPr>
            <a:cxnSpLocks/>
          </p:cNvCxnSpPr>
          <p:nvPr/>
        </p:nvCxnSpPr>
        <p:spPr>
          <a:xfrm flipH="1">
            <a:off x="2702557" y="4307840"/>
            <a:ext cx="58251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A0F607-6299-A557-DD62-83F5BCE393A5}"/>
              </a:ext>
            </a:extLst>
          </p:cNvPr>
          <p:cNvCxnSpPr>
            <a:cxnSpLocks/>
          </p:cNvCxnSpPr>
          <p:nvPr/>
        </p:nvCxnSpPr>
        <p:spPr>
          <a:xfrm flipH="1">
            <a:off x="2702557" y="3412437"/>
            <a:ext cx="1605283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 title="IguanaTex Bitmap Display">
            <a:extLst>
              <a:ext uri="{FF2B5EF4-FFF2-40B4-BE49-F238E27FC236}">
                <a16:creationId xmlns:a16="http://schemas.microsoft.com/office/drawing/2014/main" id="{3EC34619-FB5B-A150-5E80-FB374FC8A8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4" y="3268087"/>
            <a:ext cx="713143" cy="32182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1E0FB0-79ED-1CD8-6482-0C9B8EEBA86B}"/>
              </a:ext>
            </a:extLst>
          </p:cNvPr>
          <p:cNvCxnSpPr/>
          <p:nvPr/>
        </p:nvCxnSpPr>
        <p:spPr>
          <a:xfrm>
            <a:off x="3285067" y="5642187"/>
            <a:ext cx="4883975" cy="0"/>
          </a:xfrm>
          <a:prstGeom prst="line">
            <a:avLst/>
          </a:prstGeom>
          <a:ln w="9525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5984933-8FE8-A430-652C-9B36249558B2}"/>
              </a:ext>
            </a:extLst>
          </p:cNvPr>
          <p:cNvSpPr/>
          <p:nvPr/>
        </p:nvSpPr>
        <p:spPr>
          <a:xfrm>
            <a:off x="3193629" y="5550489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C6B30F-BF53-4820-8737-B9DB403F8E8C}"/>
              </a:ext>
            </a:extLst>
          </p:cNvPr>
          <p:cNvSpPr/>
          <p:nvPr/>
        </p:nvSpPr>
        <p:spPr>
          <a:xfrm>
            <a:off x="3549223" y="5550489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F7A8901-9667-E6A1-724E-CD6658800FD0}"/>
              </a:ext>
            </a:extLst>
          </p:cNvPr>
          <p:cNvSpPr/>
          <p:nvPr/>
        </p:nvSpPr>
        <p:spPr>
          <a:xfrm>
            <a:off x="3904817" y="5550489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02A55D2-4EED-ABA3-312A-7ABB75BD71F3}"/>
              </a:ext>
            </a:extLst>
          </p:cNvPr>
          <p:cNvSpPr/>
          <p:nvPr/>
        </p:nvSpPr>
        <p:spPr>
          <a:xfrm>
            <a:off x="4260411" y="5550489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68F42A4-42BA-4C3A-D01E-EA3AC871D9E5}"/>
              </a:ext>
            </a:extLst>
          </p:cNvPr>
          <p:cNvSpPr/>
          <p:nvPr/>
        </p:nvSpPr>
        <p:spPr>
          <a:xfrm>
            <a:off x="4614553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7149051-64F3-39BE-A9E4-75552F60D635}"/>
              </a:ext>
            </a:extLst>
          </p:cNvPr>
          <p:cNvSpPr/>
          <p:nvPr/>
        </p:nvSpPr>
        <p:spPr>
          <a:xfrm>
            <a:off x="4970147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0189171-719A-D61F-AB9F-68E901C27531}"/>
              </a:ext>
            </a:extLst>
          </p:cNvPr>
          <p:cNvSpPr/>
          <p:nvPr/>
        </p:nvSpPr>
        <p:spPr>
          <a:xfrm>
            <a:off x="5325741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E45B851-FC7D-E29F-A4C9-67A9FE9A2D41}"/>
              </a:ext>
            </a:extLst>
          </p:cNvPr>
          <p:cNvSpPr/>
          <p:nvPr/>
        </p:nvSpPr>
        <p:spPr>
          <a:xfrm>
            <a:off x="5681335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646335-ADAF-5D17-811F-E80C4C9C76FC}"/>
              </a:ext>
            </a:extLst>
          </p:cNvPr>
          <p:cNvSpPr/>
          <p:nvPr/>
        </p:nvSpPr>
        <p:spPr>
          <a:xfrm>
            <a:off x="6035477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43AFD6-C013-4F74-9968-CD902EC05891}"/>
              </a:ext>
            </a:extLst>
          </p:cNvPr>
          <p:cNvSpPr/>
          <p:nvPr/>
        </p:nvSpPr>
        <p:spPr>
          <a:xfrm>
            <a:off x="6391071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BDA7F0D-B671-8F16-0694-C55C3FE7C959}"/>
              </a:ext>
            </a:extLst>
          </p:cNvPr>
          <p:cNvSpPr/>
          <p:nvPr/>
        </p:nvSpPr>
        <p:spPr>
          <a:xfrm>
            <a:off x="6746665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53BD57-085B-5A64-4C5A-1C3E27E42DCA}"/>
              </a:ext>
            </a:extLst>
          </p:cNvPr>
          <p:cNvSpPr/>
          <p:nvPr/>
        </p:nvSpPr>
        <p:spPr>
          <a:xfrm>
            <a:off x="7102259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580B874-0404-1E56-1CD2-7C1100E4FCE6}"/>
              </a:ext>
            </a:extLst>
          </p:cNvPr>
          <p:cNvSpPr/>
          <p:nvPr/>
        </p:nvSpPr>
        <p:spPr>
          <a:xfrm>
            <a:off x="7457853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ADDB056-D207-037C-0EAF-684BD5117193}"/>
              </a:ext>
            </a:extLst>
          </p:cNvPr>
          <p:cNvSpPr/>
          <p:nvPr/>
        </p:nvSpPr>
        <p:spPr>
          <a:xfrm>
            <a:off x="7813447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7EE1405-E440-092A-E00C-41235CCC8D03}"/>
              </a:ext>
            </a:extLst>
          </p:cNvPr>
          <p:cNvSpPr/>
          <p:nvPr/>
        </p:nvSpPr>
        <p:spPr>
          <a:xfrm>
            <a:off x="8169041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90275D0-7BA6-19D4-D595-0C1E9A806BBA}"/>
              </a:ext>
            </a:extLst>
          </p:cNvPr>
          <p:cNvCxnSpPr>
            <a:cxnSpLocks/>
          </p:cNvCxnSpPr>
          <p:nvPr/>
        </p:nvCxnSpPr>
        <p:spPr>
          <a:xfrm flipV="1">
            <a:off x="2702559" y="2458720"/>
            <a:ext cx="5330614" cy="1957493"/>
          </a:xfrm>
          <a:prstGeom prst="curvedConnector3">
            <a:avLst>
              <a:gd name="adj1" fmla="val 2979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1AEF3C-9C2C-2A8C-BC3D-4B0C5B23C4F3}"/>
              </a:ext>
            </a:extLst>
          </p:cNvPr>
          <p:cNvCxnSpPr/>
          <p:nvPr/>
        </p:nvCxnSpPr>
        <p:spPr>
          <a:xfrm flipV="1">
            <a:off x="2702559" y="1690688"/>
            <a:ext cx="0" cy="3443499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EB8C46-4160-33E6-0C36-6ED4F05325F0}"/>
              </a:ext>
            </a:extLst>
          </p:cNvPr>
          <p:cNvCxnSpPr/>
          <p:nvPr/>
        </p:nvCxnSpPr>
        <p:spPr>
          <a:xfrm>
            <a:off x="2526453" y="4890347"/>
            <a:ext cx="6265334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a)$&#10;\end{document}" title="IguanaTex Bitmap Display">
            <a:extLst>
              <a:ext uri="{FF2B5EF4-FFF2-40B4-BE49-F238E27FC236}">
                <a16:creationId xmlns:a16="http://schemas.microsoft.com/office/drawing/2014/main" id="{2F0BF275-C0EC-6E8F-8024-1C349EE174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7" y="4388283"/>
            <a:ext cx="550400" cy="321828"/>
          </a:xfrm>
          <a:prstGeom prst="rect">
            <a:avLst/>
          </a:prstGeom>
        </p:spPr>
      </p:pic>
      <p:pic>
        <p:nvPicPr>
          <p:cNvPr id="22" name="Picture 2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b)$&#10;\end{document}" title="IguanaTex Bitmap Display">
            <a:extLst>
              <a:ext uri="{FF2B5EF4-FFF2-40B4-BE49-F238E27FC236}">
                <a16:creationId xmlns:a16="http://schemas.microsoft.com/office/drawing/2014/main" id="{6B8FD515-DFDD-1EF1-1DE9-324CA0792C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14" y="2046774"/>
            <a:ext cx="552228" cy="32182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A3B4FC-8F91-48BE-5777-A6F78DCBBE9C}"/>
              </a:ext>
            </a:extLst>
          </p:cNvPr>
          <p:cNvCxnSpPr>
            <a:cxnSpLocks/>
          </p:cNvCxnSpPr>
          <p:nvPr/>
        </p:nvCxnSpPr>
        <p:spPr>
          <a:xfrm flipH="1">
            <a:off x="2702557" y="2436334"/>
            <a:ext cx="5269656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F4154A-51C8-B111-9297-5B95C8F2F517}"/>
              </a:ext>
            </a:extLst>
          </p:cNvPr>
          <p:cNvCxnSpPr>
            <a:cxnSpLocks/>
          </p:cNvCxnSpPr>
          <p:nvPr/>
        </p:nvCxnSpPr>
        <p:spPr>
          <a:xfrm flipH="1">
            <a:off x="2702557" y="4307840"/>
            <a:ext cx="58251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A0F607-6299-A557-DD62-83F5BCE393A5}"/>
              </a:ext>
            </a:extLst>
          </p:cNvPr>
          <p:cNvCxnSpPr>
            <a:cxnSpLocks/>
          </p:cNvCxnSpPr>
          <p:nvPr/>
        </p:nvCxnSpPr>
        <p:spPr>
          <a:xfrm flipH="1">
            <a:off x="2702557" y="3412437"/>
            <a:ext cx="1605283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 title="IguanaTex Bitmap Display">
            <a:extLst>
              <a:ext uri="{FF2B5EF4-FFF2-40B4-BE49-F238E27FC236}">
                <a16:creationId xmlns:a16="http://schemas.microsoft.com/office/drawing/2014/main" id="{3EC34619-FB5B-A150-5E80-FB374FC8A8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4" y="3268087"/>
            <a:ext cx="713143" cy="32182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1E0FB0-79ED-1CD8-6482-0C9B8EEBA86B}"/>
              </a:ext>
            </a:extLst>
          </p:cNvPr>
          <p:cNvCxnSpPr/>
          <p:nvPr/>
        </p:nvCxnSpPr>
        <p:spPr>
          <a:xfrm>
            <a:off x="3285067" y="5642187"/>
            <a:ext cx="4883975" cy="0"/>
          </a:xfrm>
          <a:prstGeom prst="line">
            <a:avLst/>
          </a:prstGeom>
          <a:ln w="9525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5984933-8FE8-A430-652C-9B36249558B2}"/>
              </a:ext>
            </a:extLst>
          </p:cNvPr>
          <p:cNvSpPr/>
          <p:nvPr/>
        </p:nvSpPr>
        <p:spPr>
          <a:xfrm>
            <a:off x="3193629" y="5550489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C6B30F-BF53-4820-8737-B9DB403F8E8C}"/>
              </a:ext>
            </a:extLst>
          </p:cNvPr>
          <p:cNvSpPr/>
          <p:nvPr/>
        </p:nvSpPr>
        <p:spPr>
          <a:xfrm>
            <a:off x="3549223" y="5550489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F7A8901-9667-E6A1-724E-CD6658800FD0}"/>
              </a:ext>
            </a:extLst>
          </p:cNvPr>
          <p:cNvSpPr/>
          <p:nvPr/>
        </p:nvSpPr>
        <p:spPr>
          <a:xfrm>
            <a:off x="3904817" y="5550489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02A55D2-4EED-ABA3-312A-7ABB75BD71F3}"/>
              </a:ext>
            </a:extLst>
          </p:cNvPr>
          <p:cNvSpPr/>
          <p:nvPr/>
        </p:nvSpPr>
        <p:spPr>
          <a:xfrm>
            <a:off x="4260411" y="5550489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68F42A4-42BA-4C3A-D01E-EA3AC871D9E5}"/>
              </a:ext>
            </a:extLst>
          </p:cNvPr>
          <p:cNvSpPr/>
          <p:nvPr/>
        </p:nvSpPr>
        <p:spPr>
          <a:xfrm>
            <a:off x="4614553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7149051-64F3-39BE-A9E4-75552F60D635}"/>
              </a:ext>
            </a:extLst>
          </p:cNvPr>
          <p:cNvSpPr/>
          <p:nvPr/>
        </p:nvSpPr>
        <p:spPr>
          <a:xfrm>
            <a:off x="4970147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0189171-719A-D61F-AB9F-68E901C27531}"/>
              </a:ext>
            </a:extLst>
          </p:cNvPr>
          <p:cNvSpPr/>
          <p:nvPr/>
        </p:nvSpPr>
        <p:spPr>
          <a:xfrm>
            <a:off x="5325741" y="5544556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E45B851-FC7D-E29F-A4C9-67A9FE9A2D41}"/>
              </a:ext>
            </a:extLst>
          </p:cNvPr>
          <p:cNvSpPr/>
          <p:nvPr/>
        </p:nvSpPr>
        <p:spPr>
          <a:xfrm>
            <a:off x="5681335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646335-ADAF-5D17-811F-E80C4C9C76FC}"/>
              </a:ext>
            </a:extLst>
          </p:cNvPr>
          <p:cNvSpPr/>
          <p:nvPr/>
        </p:nvSpPr>
        <p:spPr>
          <a:xfrm>
            <a:off x="6035477" y="5544556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43AFD6-C013-4F74-9968-CD902EC05891}"/>
              </a:ext>
            </a:extLst>
          </p:cNvPr>
          <p:cNvSpPr/>
          <p:nvPr/>
        </p:nvSpPr>
        <p:spPr>
          <a:xfrm>
            <a:off x="6391071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BDA7F0D-B671-8F16-0694-C55C3FE7C959}"/>
              </a:ext>
            </a:extLst>
          </p:cNvPr>
          <p:cNvSpPr/>
          <p:nvPr/>
        </p:nvSpPr>
        <p:spPr>
          <a:xfrm>
            <a:off x="6746665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53BD57-085B-5A64-4C5A-1C3E27E42DCA}"/>
              </a:ext>
            </a:extLst>
          </p:cNvPr>
          <p:cNvSpPr/>
          <p:nvPr/>
        </p:nvSpPr>
        <p:spPr>
          <a:xfrm>
            <a:off x="7102259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580B874-0404-1E56-1CD2-7C1100E4FCE6}"/>
              </a:ext>
            </a:extLst>
          </p:cNvPr>
          <p:cNvSpPr/>
          <p:nvPr/>
        </p:nvSpPr>
        <p:spPr>
          <a:xfrm>
            <a:off x="7457853" y="5544556"/>
            <a:ext cx="182875" cy="18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ADDB056-D207-037C-0EAF-684BD5117193}"/>
              </a:ext>
            </a:extLst>
          </p:cNvPr>
          <p:cNvSpPr/>
          <p:nvPr/>
        </p:nvSpPr>
        <p:spPr>
          <a:xfrm>
            <a:off x="7813447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7EE1405-E440-092A-E00C-41235CCC8D03}"/>
              </a:ext>
            </a:extLst>
          </p:cNvPr>
          <p:cNvSpPr/>
          <p:nvPr/>
        </p:nvSpPr>
        <p:spPr>
          <a:xfrm>
            <a:off x="8169041" y="5544556"/>
            <a:ext cx="182875" cy="182875"/>
          </a:xfrm>
          <a:prstGeom prst="ellipse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BE171EF2-6D40-6BEF-E9FB-F831FAB23289}"/>
              </a:ext>
            </a:extLst>
          </p:cNvPr>
          <p:cNvSpPr/>
          <p:nvPr/>
        </p:nvSpPr>
        <p:spPr>
          <a:xfrm>
            <a:off x="5276427" y="5039360"/>
            <a:ext cx="318341" cy="414018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 (IVT)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90275D0-7BA6-19D4-D595-0C1E9A806BBA}"/>
              </a:ext>
            </a:extLst>
          </p:cNvPr>
          <p:cNvCxnSpPr>
            <a:cxnSpLocks/>
          </p:cNvCxnSpPr>
          <p:nvPr/>
        </p:nvCxnSpPr>
        <p:spPr>
          <a:xfrm flipV="1">
            <a:off x="2702559" y="2458720"/>
            <a:ext cx="5330614" cy="1957493"/>
          </a:xfrm>
          <a:prstGeom prst="curvedConnector3">
            <a:avLst>
              <a:gd name="adj1" fmla="val 2979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1AEF3C-9C2C-2A8C-BC3D-4B0C5B23C4F3}"/>
              </a:ext>
            </a:extLst>
          </p:cNvPr>
          <p:cNvCxnSpPr/>
          <p:nvPr/>
        </p:nvCxnSpPr>
        <p:spPr>
          <a:xfrm flipV="1">
            <a:off x="2702559" y="1690688"/>
            <a:ext cx="0" cy="3443499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EB8C46-4160-33E6-0C36-6ED4F05325F0}"/>
              </a:ext>
            </a:extLst>
          </p:cNvPr>
          <p:cNvCxnSpPr/>
          <p:nvPr/>
        </p:nvCxnSpPr>
        <p:spPr>
          <a:xfrm>
            <a:off x="2526453" y="4890347"/>
            <a:ext cx="6265334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a)$&#10;\end{document}" title="IguanaTex Bitmap Display">
            <a:extLst>
              <a:ext uri="{FF2B5EF4-FFF2-40B4-BE49-F238E27FC236}">
                <a16:creationId xmlns:a16="http://schemas.microsoft.com/office/drawing/2014/main" id="{2F0BF275-C0EC-6E8F-8024-1C349EE174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7" y="4388283"/>
            <a:ext cx="550400" cy="321828"/>
          </a:xfrm>
          <a:prstGeom prst="rect">
            <a:avLst/>
          </a:prstGeom>
        </p:spPr>
      </p:pic>
      <p:pic>
        <p:nvPicPr>
          <p:cNvPr id="22" name="Picture 2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b)$&#10;\end{document}" title="IguanaTex Bitmap Display">
            <a:extLst>
              <a:ext uri="{FF2B5EF4-FFF2-40B4-BE49-F238E27FC236}">
                <a16:creationId xmlns:a16="http://schemas.microsoft.com/office/drawing/2014/main" id="{6B8FD515-DFDD-1EF1-1DE9-324CA0792C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14" y="2046774"/>
            <a:ext cx="552228" cy="32182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A3B4FC-8F91-48BE-5777-A6F78DCBBE9C}"/>
              </a:ext>
            </a:extLst>
          </p:cNvPr>
          <p:cNvCxnSpPr>
            <a:cxnSpLocks/>
          </p:cNvCxnSpPr>
          <p:nvPr/>
        </p:nvCxnSpPr>
        <p:spPr>
          <a:xfrm flipH="1">
            <a:off x="2702557" y="2436334"/>
            <a:ext cx="5269656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F4154A-51C8-B111-9297-5B95C8F2F517}"/>
              </a:ext>
            </a:extLst>
          </p:cNvPr>
          <p:cNvCxnSpPr>
            <a:cxnSpLocks/>
          </p:cNvCxnSpPr>
          <p:nvPr/>
        </p:nvCxnSpPr>
        <p:spPr>
          <a:xfrm flipH="1">
            <a:off x="2702557" y="4307840"/>
            <a:ext cx="58251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A0F607-6299-A557-DD62-83F5BCE393A5}"/>
              </a:ext>
            </a:extLst>
          </p:cNvPr>
          <p:cNvCxnSpPr>
            <a:cxnSpLocks/>
          </p:cNvCxnSpPr>
          <p:nvPr/>
        </p:nvCxnSpPr>
        <p:spPr>
          <a:xfrm flipH="1">
            <a:off x="2702557" y="3412437"/>
            <a:ext cx="1605283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 title="IguanaTex Bitmap Display">
            <a:extLst>
              <a:ext uri="{FF2B5EF4-FFF2-40B4-BE49-F238E27FC236}">
                <a16:creationId xmlns:a16="http://schemas.microsoft.com/office/drawing/2014/main" id="{3EC34619-FB5B-A150-5E80-FB374FC8A8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4" y="3268087"/>
            <a:ext cx="713143" cy="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5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90275D0-7BA6-19D4-D595-0C1E9A806BBA}"/>
              </a:ext>
            </a:extLst>
          </p:cNvPr>
          <p:cNvCxnSpPr>
            <a:cxnSpLocks/>
          </p:cNvCxnSpPr>
          <p:nvPr/>
        </p:nvCxnSpPr>
        <p:spPr>
          <a:xfrm flipV="1">
            <a:off x="2702559" y="2458720"/>
            <a:ext cx="5330614" cy="1957493"/>
          </a:xfrm>
          <a:prstGeom prst="curvedConnector3">
            <a:avLst>
              <a:gd name="adj1" fmla="val 2979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1AEF3C-9C2C-2A8C-BC3D-4B0C5B23C4F3}"/>
              </a:ext>
            </a:extLst>
          </p:cNvPr>
          <p:cNvCxnSpPr/>
          <p:nvPr/>
        </p:nvCxnSpPr>
        <p:spPr>
          <a:xfrm flipV="1">
            <a:off x="2702559" y="1690688"/>
            <a:ext cx="0" cy="3443499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EB8C46-4160-33E6-0C36-6ED4F05325F0}"/>
              </a:ext>
            </a:extLst>
          </p:cNvPr>
          <p:cNvCxnSpPr/>
          <p:nvPr/>
        </p:nvCxnSpPr>
        <p:spPr>
          <a:xfrm>
            <a:off x="2702557" y="3356862"/>
            <a:ext cx="6265334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a)$&#10;\end{document}" title="IguanaTex Bitmap Display">
            <a:extLst>
              <a:ext uri="{FF2B5EF4-FFF2-40B4-BE49-F238E27FC236}">
                <a16:creationId xmlns:a16="http://schemas.microsoft.com/office/drawing/2014/main" id="{2F0BF275-C0EC-6E8F-8024-1C349EE174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7" y="4388283"/>
            <a:ext cx="550400" cy="321828"/>
          </a:xfrm>
          <a:prstGeom prst="rect">
            <a:avLst/>
          </a:prstGeom>
        </p:spPr>
      </p:pic>
      <p:pic>
        <p:nvPicPr>
          <p:cNvPr id="22" name="Picture 2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b)$&#10;\end{document}" title="IguanaTex Bitmap Display">
            <a:extLst>
              <a:ext uri="{FF2B5EF4-FFF2-40B4-BE49-F238E27FC236}">
                <a16:creationId xmlns:a16="http://schemas.microsoft.com/office/drawing/2014/main" id="{6B8FD515-DFDD-1EF1-1DE9-324CA0792C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14" y="2046774"/>
            <a:ext cx="552228" cy="32182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A3B4FC-8F91-48BE-5777-A6F78DCBBE9C}"/>
              </a:ext>
            </a:extLst>
          </p:cNvPr>
          <p:cNvCxnSpPr>
            <a:cxnSpLocks/>
          </p:cNvCxnSpPr>
          <p:nvPr/>
        </p:nvCxnSpPr>
        <p:spPr>
          <a:xfrm flipH="1">
            <a:off x="2702557" y="2436334"/>
            <a:ext cx="5269656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F4154A-51C8-B111-9297-5B95C8F2F517}"/>
              </a:ext>
            </a:extLst>
          </p:cNvPr>
          <p:cNvCxnSpPr>
            <a:cxnSpLocks/>
          </p:cNvCxnSpPr>
          <p:nvPr/>
        </p:nvCxnSpPr>
        <p:spPr>
          <a:xfrm flipH="1">
            <a:off x="2702557" y="4307840"/>
            <a:ext cx="58251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 title="IguanaTex Bitmap Display">
            <a:extLst>
              <a:ext uri="{FF2B5EF4-FFF2-40B4-BE49-F238E27FC236}">
                <a16:creationId xmlns:a16="http://schemas.microsoft.com/office/drawing/2014/main" id="{3EC34619-FB5B-A150-5E80-FB374FC8A8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41" y="3480521"/>
            <a:ext cx="713143" cy="321828"/>
          </a:xfrm>
          <a:prstGeom prst="rect">
            <a:avLst/>
          </a:prstGeom>
        </p:spPr>
      </p:pic>
      <p:sp>
        <p:nvSpPr>
          <p:cNvPr id="4" name="Diamond 3">
            <a:extLst>
              <a:ext uri="{FF2B5EF4-FFF2-40B4-BE49-F238E27FC236}">
                <a16:creationId xmlns:a16="http://schemas.microsoft.com/office/drawing/2014/main" id="{7F5047C5-024A-4605-013E-5AD271619684}"/>
              </a:ext>
            </a:extLst>
          </p:cNvPr>
          <p:cNvSpPr/>
          <p:nvPr/>
        </p:nvSpPr>
        <p:spPr>
          <a:xfrm>
            <a:off x="4240105" y="3285067"/>
            <a:ext cx="143933" cy="143933"/>
          </a:xfrm>
          <a:prstGeom prst="diamond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90275D0-7BA6-19D4-D595-0C1E9A806BBA}"/>
              </a:ext>
            </a:extLst>
          </p:cNvPr>
          <p:cNvCxnSpPr>
            <a:cxnSpLocks/>
          </p:cNvCxnSpPr>
          <p:nvPr/>
        </p:nvCxnSpPr>
        <p:spPr>
          <a:xfrm flipV="1">
            <a:off x="2702559" y="2458720"/>
            <a:ext cx="5330614" cy="1957493"/>
          </a:xfrm>
          <a:prstGeom prst="curvedConnector3">
            <a:avLst>
              <a:gd name="adj1" fmla="val 2979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EB8C46-4160-33E6-0C36-6ED4F05325F0}"/>
              </a:ext>
            </a:extLst>
          </p:cNvPr>
          <p:cNvCxnSpPr/>
          <p:nvPr/>
        </p:nvCxnSpPr>
        <p:spPr>
          <a:xfrm>
            <a:off x="2702557" y="3356862"/>
            <a:ext cx="6265334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-1)$&#10;\end{document}" title="IguanaTex Bitmap Display">
            <a:extLst>
              <a:ext uri="{FF2B5EF4-FFF2-40B4-BE49-F238E27FC236}">
                <a16:creationId xmlns:a16="http://schemas.microsoft.com/office/drawing/2014/main" id="{D101F423-9C20-4D39-E50F-7CB633B19B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7" y="4388283"/>
            <a:ext cx="808228" cy="321828"/>
          </a:xfrm>
          <a:prstGeom prst="rect">
            <a:avLst/>
          </a:prstGeom>
        </p:spPr>
      </p:pic>
      <p:pic>
        <p:nvPicPr>
          <p:cNvPr id="13" name="Picture 12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$&#10;\end{document}" title="IguanaTex Bitmap Display">
            <a:extLst>
              <a:ext uri="{FF2B5EF4-FFF2-40B4-BE49-F238E27FC236}">
                <a16:creationId xmlns:a16="http://schemas.microsoft.com/office/drawing/2014/main" id="{2B603FB0-3B76-5CCE-8651-CD2D2925F8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15" y="2046774"/>
            <a:ext cx="555885" cy="32182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A3B4FC-8F91-48BE-5777-A6F78DCBBE9C}"/>
              </a:ext>
            </a:extLst>
          </p:cNvPr>
          <p:cNvCxnSpPr>
            <a:cxnSpLocks/>
          </p:cNvCxnSpPr>
          <p:nvPr/>
        </p:nvCxnSpPr>
        <p:spPr>
          <a:xfrm flipH="1">
            <a:off x="5692986" y="2436334"/>
            <a:ext cx="2279227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F4154A-51C8-B111-9297-5B95C8F2F517}"/>
              </a:ext>
            </a:extLst>
          </p:cNvPr>
          <p:cNvCxnSpPr>
            <a:cxnSpLocks/>
          </p:cNvCxnSpPr>
          <p:nvPr/>
        </p:nvCxnSpPr>
        <p:spPr>
          <a:xfrm>
            <a:off x="3285067" y="4307840"/>
            <a:ext cx="2407919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 title="IguanaTex Bitmap Display">
            <a:extLst>
              <a:ext uri="{FF2B5EF4-FFF2-40B4-BE49-F238E27FC236}">
                <a16:creationId xmlns:a16="http://schemas.microsoft.com/office/drawing/2014/main" id="{3EC34619-FB5B-A150-5E80-FB374FC8A8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41" y="3480521"/>
            <a:ext cx="713143" cy="321828"/>
          </a:xfrm>
          <a:prstGeom prst="rect">
            <a:avLst/>
          </a:prstGeom>
        </p:spPr>
      </p:pic>
      <p:sp>
        <p:nvSpPr>
          <p:cNvPr id="4" name="Diamond 3">
            <a:extLst>
              <a:ext uri="{FF2B5EF4-FFF2-40B4-BE49-F238E27FC236}">
                <a16:creationId xmlns:a16="http://schemas.microsoft.com/office/drawing/2014/main" id="{7F5047C5-024A-4605-013E-5AD271619684}"/>
              </a:ext>
            </a:extLst>
          </p:cNvPr>
          <p:cNvSpPr/>
          <p:nvPr/>
        </p:nvSpPr>
        <p:spPr>
          <a:xfrm>
            <a:off x="4240105" y="3285067"/>
            <a:ext cx="143933" cy="143933"/>
          </a:xfrm>
          <a:prstGeom prst="diamond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-f(1) = f(-1) \implies f(x^{\star}) = 0$&#10;\end{document}" title="IguanaTex Bitmap Display">
            <a:extLst>
              <a:ext uri="{FF2B5EF4-FFF2-40B4-BE49-F238E27FC236}">
                <a16:creationId xmlns:a16="http://schemas.microsoft.com/office/drawing/2014/main" id="{10C5899D-0000-0D70-C10E-B85D5B68B14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45" y="5654925"/>
            <a:ext cx="4231312" cy="32182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DC6530-0064-1CEA-6B2F-3755BBBE8F7F}"/>
              </a:ext>
            </a:extLst>
          </p:cNvPr>
          <p:cNvCxnSpPr/>
          <p:nvPr/>
        </p:nvCxnSpPr>
        <p:spPr>
          <a:xfrm flipV="1">
            <a:off x="5692986" y="1635112"/>
            <a:ext cx="0" cy="3443499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90275D0-7BA6-19D4-D595-0C1E9A806BBA}"/>
              </a:ext>
            </a:extLst>
          </p:cNvPr>
          <p:cNvCxnSpPr>
            <a:cxnSpLocks/>
          </p:cNvCxnSpPr>
          <p:nvPr/>
        </p:nvCxnSpPr>
        <p:spPr>
          <a:xfrm flipV="1">
            <a:off x="2702559" y="2253455"/>
            <a:ext cx="5269654" cy="2162758"/>
          </a:xfrm>
          <a:prstGeom prst="curvedConnector3">
            <a:avLst>
              <a:gd name="adj1" fmla="val 30848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EB8C46-4160-33E6-0C36-6ED4F05325F0}"/>
              </a:ext>
            </a:extLst>
          </p:cNvPr>
          <p:cNvCxnSpPr/>
          <p:nvPr/>
        </p:nvCxnSpPr>
        <p:spPr>
          <a:xfrm>
            <a:off x="2702557" y="3356862"/>
            <a:ext cx="6265334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-1)$&#10;\end{document}" title="IguanaTex Bitmap Display">
            <a:extLst>
              <a:ext uri="{FF2B5EF4-FFF2-40B4-BE49-F238E27FC236}">
                <a16:creationId xmlns:a16="http://schemas.microsoft.com/office/drawing/2014/main" id="{D101F423-9C20-4D39-E50F-7CB633B19B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7" y="4388283"/>
            <a:ext cx="808228" cy="321828"/>
          </a:xfrm>
          <a:prstGeom prst="rect">
            <a:avLst/>
          </a:prstGeom>
        </p:spPr>
      </p:pic>
      <p:pic>
        <p:nvPicPr>
          <p:cNvPr id="13" name="Picture 12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$&#10;\end{document}" title="IguanaTex Bitmap Display">
            <a:extLst>
              <a:ext uri="{FF2B5EF4-FFF2-40B4-BE49-F238E27FC236}">
                <a16:creationId xmlns:a16="http://schemas.microsoft.com/office/drawing/2014/main" id="{2B603FB0-3B76-5CCE-8651-CD2D2925F8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15" y="1857122"/>
            <a:ext cx="555885" cy="32182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A3B4FC-8F91-48BE-5777-A6F78DCBBE9C}"/>
              </a:ext>
            </a:extLst>
          </p:cNvPr>
          <p:cNvCxnSpPr>
            <a:cxnSpLocks/>
          </p:cNvCxnSpPr>
          <p:nvPr/>
        </p:nvCxnSpPr>
        <p:spPr>
          <a:xfrm flipH="1">
            <a:off x="5692986" y="2253455"/>
            <a:ext cx="2279227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F4154A-51C8-B111-9297-5B95C8F2F517}"/>
              </a:ext>
            </a:extLst>
          </p:cNvPr>
          <p:cNvCxnSpPr>
            <a:cxnSpLocks/>
          </p:cNvCxnSpPr>
          <p:nvPr/>
        </p:nvCxnSpPr>
        <p:spPr>
          <a:xfrm>
            <a:off x="3285067" y="4307840"/>
            <a:ext cx="2407919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 title="IguanaTex Bitmap Display">
            <a:extLst>
              <a:ext uri="{FF2B5EF4-FFF2-40B4-BE49-F238E27FC236}">
                <a16:creationId xmlns:a16="http://schemas.microsoft.com/office/drawing/2014/main" id="{3EC34619-FB5B-A150-5E80-FB374FC8A8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41" y="3480521"/>
            <a:ext cx="713143" cy="321828"/>
          </a:xfrm>
          <a:prstGeom prst="rect">
            <a:avLst/>
          </a:prstGeom>
        </p:spPr>
      </p:pic>
      <p:sp>
        <p:nvSpPr>
          <p:cNvPr id="4" name="Diamond 3">
            <a:extLst>
              <a:ext uri="{FF2B5EF4-FFF2-40B4-BE49-F238E27FC236}">
                <a16:creationId xmlns:a16="http://schemas.microsoft.com/office/drawing/2014/main" id="{7F5047C5-024A-4605-013E-5AD271619684}"/>
              </a:ext>
            </a:extLst>
          </p:cNvPr>
          <p:cNvSpPr/>
          <p:nvPr/>
        </p:nvSpPr>
        <p:spPr>
          <a:xfrm>
            <a:off x="4240105" y="3285067"/>
            <a:ext cx="143933" cy="143933"/>
          </a:xfrm>
          <a:prstGeom prst="diamond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 = 1$, $f(-1) = -1 \implies f(x^{\star}) = 0$&#10;\end{document}" title="IguanaTex Bitmap Display">
            <a:extLst>
              <a:ext uri="{FF2B5EF4-FFF2-40B4-BE49-F238E27FC236}">
                <a16:creationId xmlns:a16="http://schemas.microsoft.com/office/drawing/2014/main" id="{A5295950-A069-AB03-0351-7F5A619970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1" y="5707760"/>
            <a:ext cx="5156569" cy="32182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DC6530-0064-1CEA-6B2F-3755BBBE8F7F}"/>
              </a:ext>
            </a:extLst>
          </p:cNvPr>
          <p:cNvCxnSpPr/>
          <p:nvPr/>
        </p:nvCxnSpPr>
        <p:spPr>
          <a:xfrm flipV="1">
            <a:off x="5692986" y="1635112"/>
            <a:ext cx="0" cy="3443499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7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</a:t>
            </a:r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 = 1$, $f(-1) = -1 \implies f(x^{\star}) = 0$&#10;\end{document}" title="IguanaTex Bitmap Display">
            <a:extLst>
              <a:ext uri="{FF2B5EF4-FFF2-40B4-BE49-F238E27FC236}">
                <a16:creationId xmlns:a16="http://schemas.microsoft.com/office/drawing/2014/main" id="{A5295950-A069-AB03-0351-7F5A619970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01" y="5287813"/>
            <a:ext cx="5156569" cy="321828"/>
          </a:xfrm>
          <a:prstGeom prst="rect">
            <a:avLst/>
          </a:prstGeom>
        </p:spPr>
      </p:pic>
      <p:pic>
        <p:nvPicPr>
          <p:cNvPr id="6" name="Picture 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-f(1) = f(-1) \implies f(x^{\star}) = 0$&#10;\end{document}" title="IguanaTex Bitmap Display">
            <a:extLst>
              <a:ext uri="{FF2B5EF4-FFF2-40B4-BE49-F238E27FC236}">
                <a16:creationId xmlns:a16="http://schemas.microsoft.com/office/drawing/2014/main" id="{877E0AF6-4E6F-523C-4BFA-94A4A502F1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58" y="3873538"/>
            <a:ext cx="4231312" cy="321828"/>
          </a:xfrm>
          <a:prstGeom prst="rect">
            <a:avLst/>
          </a:prstGeom>
        </p:spPr>
      </p:pic>
      <p:pic>
        <p:nvPicPr>
          <p:cNvPr id="11" name="Picture 10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IVT&#10;\end{document}" title="IguanaTex Bitmap Display">
            <a:extLst>
              <a:ext uri="{FF2B5EF4-FFF2-40B4-BE49-F238E27FC236}">
                <a16:creationId xmlns:a16="http://schemas.microsoft.com/office/drawing/2014/main" id="{E51816C1-D57A-74FD-EC0B-CFE75AC4C0A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99" y="2568977"/>
            <a:ext cx="497371" cy="212114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99500FC6-855C-82BF-522F-AECA40B686D3}"/>
              </a:ext>
            </a:extLst>
          </p:cNvPr>
          <p:cNvSpPr/>
          <p:nvPr/>
        </p:nvSpPr>
        <p:spPr>
          <a:xfrm>
            <a:off x="5838613" y="2892213"/>
            <a:ext cx="318341" cy="804046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22B14A94-BB22-4DCD-A7E6-60B540A9EB22}"/>
              </a:ext>
            </a:extLst>
          </p:cNvPr>
          <p:cNvSpPr/>
          <p:nvPr/>
        </p:nvSpPr>
        <p:spPr>
          <a:xfrm>
            <a:off x="5838612" y="4287520"/>
            <a:ext cx="318341" cy="903209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</a:t>
            </a:r>
          </a:p>
        </p:txBody>
      </p:sp>
      <p:pic>
        <p:nvPicPr>
          <p:cNvPr id="8" name="Picture 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 = 1$, $f(-1) = -1$&#10;\end{document}" title="IguanaTex Bitmap Display">
            <a:extLst>
              <a:ext uri="{FF2B5EF4-FFF2-40B4-BE49-F238E27FC236}">
                <a16:creationId xmlns:a16="http://schemas.microsoft.com/office/drawing/2014/main" id="{ABC883C2-6F85-663E-BF6C-148DA677F0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68" y="5325446"/>
            <a:ext cx="2971426" cy="321828"/>
          </a:xfrm>
          <a:prstGeom prst="rect">
            <a:avLst/>
          </a:prstGeom>
        </p:spPr>
      </p:pic>
      <p:pic>
        <p:nvPicPr>
          <p:cNvPr id="4" name="Picture 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-f(1) = f(-1)$&#10;\end{document}" title="IguanaTex Bitmap Display">
            <a:extLst>
              <a:ext uri="{FF2B5EF4-FFF2-40B4-BE49-F238E27FC236}">
                <a16:creationId xmlns:a16="http://schemas.microsoft.com/office/drawing/2014/main" id="{A3E4F86F-2FD3-94BF-57F2-D8BE9E6EC9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82" y="3830975"/>
            <a:ext cx="2035199" cy="321828"/>
          </a:xfrm>
          <a:prstGeom prst="rect">
            <a:avLst/>
          </a:prstGeom>
        </p:spPr>
      </p:pic>
      <p:pic>
        <p:nvPicPr>
          <p:cNvPr id="11" name="Picture 10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IVT&#10;\end{document}" title="IguanaTex Bitmap Display">
            <a:extLst>
              <a:ext uri="{FF2B5EF4-FFF2-40B4-BE49-F238E27FC236}">
                <a16:creationId xmlns:a16="http://schemas.microsoft.com/office/drawing/2014/main" id="{E51816C1-D57A-74FD-EC0B-CFE75AC4C0A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99" y="2568977"/>
            <a:ext cx="497371" cy="212114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99500FC6-855C-82BF-522F-AECA40B686D3}"/>
              </a:ext>
            </a:extLst>
          </p:cNvPr>
          <p:cNvSpPr/>
          <p:nvPr/>
        </p:nvSpPr>
        <p:spPr>
          <a:xfrm>
            <a:off x="5838613" y="2892213"/>
            <a:ext cx="318341" cy="804046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22B14A94-BB22-4DCD-A7E6-60B540A9EB22}"/>
              </a:ext>
            </a:extLst>
          </p:cNvPr>
          <p:cNvSpPr/>
          <p:nvPr/>
        </p:nvSpPr>
        <p:spPr>
          <a:xfrm>
            <a:off x="5838612" y="4287520"/>
            <a:ext cx="318341" cy="903209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013A-F7E9-8D16-F5C3-FF25E6E4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1BC7F-B50A-CF9F-C5E3-2461F9C1E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5" y="2053507"/>
            <a:ext cx="9840322" cy="33211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819402-CFF8-F460-95F8-8454BC3A459B}"/>
              </a:ext>
            </a:extLst>
          </p:cNvPr>
          <p:cNvGrpSpPr/>
          <p:nvPr/>
        </p:nvGrpSpPr>
        <p:grpSpPr>
          <a:xfrm>
            <a:off x="4249781" y="2754315"/>
            <a:ext cx="3681790" cy="1919515"/>
            <a:chOff x="4170146" y="2910815"/>
            <a:chExt cx="3782576" cy="19720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0E4D86-F1F0-857C-5532-9107C0C9B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146" y="2910815"/>
              <a:ext cx="1889764" cy="19720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09C8BF-5192-C5F3-AF20-000A0334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910" y="2910815"/>
              <a:ext cx="1892812" cy="197206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DAB411-9C06-027A-D9EC-A61CC9FA4CD4}"/>
              </a:ext>
            </a:extLst>
          </p:cNvPr>
          <p:cNvSpPr txBox="1"/>
          <p:nvPr/>
        </p:nvSpPr>
        <p:spPr>
          <a:xfrm>
            <a:off x="2588749" y="3369365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Statistics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1B315-0781-13C5-9CE3-8904CF2629A1}"/>
              </a:ext>
            </a:extLst>
          </p:cNvPr>
          <p:cNvSpPr txBox="1"/>
          <p:nvPr/>
        </p:nvSpPr>
        <p:spPr>
          <a:xfrm>
            <a:off x="7928605" y="3369365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234278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FA1C0-BEBD-5A68-8C6A-8C73070B0150}"/>
              </a:ext>
            </a:extLst>
          </p:cNvPr>
          <p:cNvSpPr/>
          <p:nvPr/>
        </p:nvSpPr>
        <p:spPr>
          <a:xfrm>
            <a:off x="3887893" y="1788160"/>
            <a:ext cx="5987627" cy="4226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 in 2D?</a:t>
            </a:r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 title="IguanaTex Bitmap Display">
            <a:extLst>
              <a:ext uri="{FF2B5EF4-FFF2-40B4-BE49-F238E27FC236}">
                <a16:creationId xmlns:a16="http://schemas.microsoft.com/office/drawing/2014/main" id="{325C1D91-0281-1312-50C0-F6F9C98481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2232469"/>
            <a:ext cx="1653028" cy="352914"/>
          </a:xfrm>
          <a:prstGeom prst="rect">
            <a:avLst/>
          </a:prstGeom>
        </p:spPr>
      </p:pic>
      <p:pic>
        <p:nvPicPr>
          <p:cNvPr id="2050" name="Picture 2" descr="16.1: Vector Fields - Mathematics LibreTexts">
            <a:extLst>
              <a:ext uri="{FF2B5EF4-FFF2-40B4-BE49-F238E27FC236}">
                <a16:creationId xmlns:a16="http://schemas.microsoft.com/office/drawing/2014/main" id="{070F9A26-9C4C-F978-2416-F0A2D347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49" y="2063486"/>
            <a:ext cx="5205358" cy="36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9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FA1C0-BEBD-5A68-8C6A-8C73070B0150}"/>
              </a:ext>
            </a:extLst>
          </p:cNvPr>
          <p:cNvSpPr/>
          <p:nvPr/>
        </p:nvSpPr>
        <p:spPr>
          <a:xfrm>
            <a:off x="3887893" y="1788160"/>
            <a:ext cx="5987627" cy="4226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 in 2D</a:t>
            </a:r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 title="IguanaTex Bitmap Display">
            <a:extLst>
              <a:ext uri="{FF2B5EF4-FFF2-40B4-BE49-F238E27FC236}">
                <a16:creationId xmlns:a16="http://schemas.microsoft.com/office/drawing/2014/main" id="{325C1D91-0281-1312-50C0-F6F9C98481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2232469"/>
            <a:ext cx="1653028" cy="35291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8C561D-5984-920F-DC3F-A592C2989D36}"/>
              </a:ext>
            </a:extLst>
          </p:cNvPr>
          <p:cNvCxnSpPr>
            <a:cxnSpLocks/>
          </p:cNvCxnSpPr>
          <p:nvPr/>
        </p:nvCxnSpPr>
        <p:spPr>
          <a:xfrm>
            <a:off x="4114798" y="3932595"/>
            <a:ext cx="5581229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13A213-66CF-EA25-3A9C-BB1BF6352373}"/>
              </a:ext>
            </a:extLst>
          </p:cNvPr>
          <p:cNvCxnSpPr>
            <a:cxnSpLocks/>
          </p:cNvCxnSpPr>
          <p:nvPr/>
        </p:nvCxnSpPr>
        <p:spPr>
          <a:xfrm flipV="1">
            <a:off x="6905413" y="1950720"/>
            <a:ext cx="0" cy="3764584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4F0AE0B-A34B-281D-24CB-0DF8E3B507B0}"/>
              </a:ext>
            </a:extLst>
          </p:cNvPr>
          <p:cNvSpPr/>
          <p:nvPr/>
        </p:nvSpPr>
        <p:spPr>
          <a:xfrm>
            <a:off x="6062132" y="3089315"/>
            <a:ext cx="1686559" cy="168655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f(x) = x$&#10;\end{document}" title="IguanaTex Bitmap Display">
            <a:extLst>
              <a:ext uri="{FF2B5EF4-FFF2-40B4-BE49-F238E27FC236}">
                <a16:creationId xmlns:a16="http://schemas.microsoft.com/office/drawing/2014/main" id="{EFE18591-B626-CF2C-9413-69BF165844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58" y="2781709"/>
            <a:ext cx="1184914" cy="321828"/>
          </a:xfrm>
          <a:prstGeom prst="rect">
            <a:avLst/>
          </a:prstGeom>
        </p:spPr>
      </p:pic>
      <p:pic>
        <p:nvPicPr>
          <p:cNvPr id="16" name="Picture 1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 title="IguanaTex Bitmap Display">
            <a:extLst>
              <a:ext uri="{FF2B5EF4-FFF2-40B4-BE49-F238E27FC236}">
                <a16:creationId xmlns:a16="http://schemas.microsoft.com/office/drawing/2014/main" id="{345D2139-42DF-82B8-3E46-88D96D26E2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51" y="5174018"/>
            <a:ext cx="1974856" cy="3218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EACB59-78F1-516F-D772-449F9213AC6F}"/>
              </a:ext>
            </a:extLst>
          </p:cNvPr>
          <p:cNvSpPr/>
          <p:nvPr/>
        </p:nvSpPr>
        <p:spPr>
          <a:xfrm>
            <a:off x="292729" y="4338995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Brouwer’s Fixed Point Theorem</a:t>
            </a:r>
          </a:p>
        </p:txBody>
      </p:sp>
    </p:spTree>
    <p:extLst>
      <p:ext uri="{BB962C8B-B14F-4D97-AF65-F5344CB8AC3E}">
        <p14:creationId xmlns:p14="http://schemas.microsoft.com/office/powerpoint/2010/main" val="33368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766" name="Group 142"/>
          <p:cNvGraphicFramePr>
            <a:graphicFrameLocks noGrp="1"/>
          </p:cNvGraphicFramePr>
          <p:nvPr/>
        </p:nvGraphicFramePr>
        <p:xfrm>
          <a:off x="3429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85" name="Oval 57"/>
          <p:cNvSpPr>
            <a:spLocks noChangeArrowheads="1"/>
          </p:cNvSpPr>
          <p:nvPr/>
        </p:nvSpPr>
        <p:spPr bwMode="auto">
          <a:xfrm>
            <a:off x="32766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86" name="Oval 58"/>
          <p:cNvSpPr>
            <a:spLocks noChangeArrowheads="1"/>
          </p:cNvSpPr>
          <p:nvPr/>
        </p:nvSpPr>
        <p:spPr bwMode="auto">
          <a:xfrm>
            <a:off x="41148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87" name="Oval 59"/>
          <p:cNvSpPr>
            <a:spLocks noChangeArrowheads="1"/>
          </p:cNvSpPr>
          <p:nvPr/>
        </p:nvSpPr>
        <p:spPr bwMode="auto">
          <a:xfrm>
            <a:off x="49530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88" name="Oval 60"/>
          <p:cNvSpPr>
            <a:spLocks noChangeArrowheads="1"/>
          </p:cNvSpPr>
          <p:nvPr/>
        </p:nvSpPr>
        <p:spPr bwMode="auto">
          <a:xfrm>
            <a:off x="57912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89" name="Oval 61"/>
          <p:cNvSpPr>
            <a:spLocks noChangeArrowheads="1"/>
          </p:cNvSpPr>
          <p:nvPr/>
        </p:nvSpPr>
        <p:spPr bwMode="auto">
          <a:xfrm>
            <a:off x="66294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0" name="Oval 62"/>
          <p:cNvSpPr>
            <a:spLocks noChangeArrowheads="1"/>
          </p:cNvSpPr>
          <p:nvPr/>
        </p:nvSpPr>
        <p:spPr bwMode="auto">
          <a:xfrm>
            <a:off x="74676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1" name="Oval 63"/>
          <p:cNvSpPr>
            <a:spLocks noChangeArrowheads="1"/>
          </p:cNvSpPr>
          <p:nvPr/>
        </p:nvSpPr>
        <p:spPr bwMode="auto">
          <a:xfrm>
            <a:off x="83058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2" name="Oval 64"/>
          <p:cNvSpPr>
            <a:spLocks noChangeArrowheads="1"/>
          </p:cNvSpPr>
          <p:nvPr/>
        </p:nvSpPr>
        <p:spPr bwMode="auto">
          <a:xfrm>
            <a:off x="32766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3" name="Oval 65"/>
          <p:cNvSpPr>
            <a:spLocks noChangeArrowheads="1"/>
          </p:cNvSpPr>
          <p:nvPr/>
        </p:nvSpPr>
        <p:spPr bwMode="auto">
          <a:xfrm>
            <a:off x="41148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4" name="Oval 66"/>
          <p:cNvSpPr>
            <a:spLocks noChangeArrowheads="1"/>
          </p:cNvSpPr>
          <p:nvPr/>
        </p:nvSpPr>
        <p:spPr bwMode="auto">
          <a:xfrm>
            <a:off x="49530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5" name="Oval 67"/>
          <p:cNvSpPr>
            <a:spLocks noChangeArrowheads="1"/>
          </p:cNvSpPr>
          <p:nvPr/>
        </p:nvSpPr>
        <p:spPr bwMode="auto">
          <a:xfrm>
            <a:off x="57912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6" name="Oval 68"/>
          <p:cNvSpPr>
            <a:spLocks noChangeArrowheads="1"/>
          </p:cNvSpPr>
          <p:nvPr/>
        </p:nvSpPr>
        <p:spPr bwMode="auto">
          <a:xfrm>
            <a:off x="66294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7" name="Oval 69"/>
          <p:cNvSpPr>
            <a:spLocks noChangeArrowheads="1"/>
          </p:cNvSpPr>
          <p:nvPr/>
        </p:nvSpPr>
        <p:spPr bwMode="auto">
          <a:xfrm>
            <a:off x="74676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8" name="Oval 70"/>
          <p:cNvSpPr>
            <a:spLocks noChangeArrowheads="1"/>
          </p:cNvSpPr>
          <p:nvPr/>
        </p:nvSpPr>
        <p:spPr bwMode="auto">
          <a:xfrm>
            <a:off x="83058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9" name="Oval 71"/>
          <p:cNvSpPr>
            <a:spLocks noChangeArrowheads="1"/>
          </p:cNvSpPr>
          <p:nvPr/>
        </p:nvSpPr>
        <p:spPr bwMode="auto">
          <a:xfrm>
            <a:off x="3276600" y="25908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0" name="Oval 72"/>
          <p:cNvSpPr>
            <a:spLocks noChangeArrowheads="1"/>
          </p:cNvSpPr>
          <p:nvPr/>
        </p:nvSpPr>
        <p:spPr bwMode="auto">
          <a:xfrm>
            <a:off x="4114800" y="25908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1" name="Oval 73"/>
          <p:cNvSpPr>
            <a:spLocks noChangeArrowheads="1"/>
          </p:cNvSpPr>
          <p:nvPr/>
        </p:nvSpPr>
        <p:spPr bwMode="auto">
          <a:xfrm>
            <a:off x="4953000" y="25908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2" name="Oval 74"/>
          <p:cNvSpPr>
            <a:spLocks noChangeArrowheads="1"/>
          </p:cNvSpPr>
          <p:nvPr/>
        </p:nvSpPr>
        <p:spPr bwMode="auto">
          <a:xfrm>
            <a:off x="5791200" y="25908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3" name="Oval 75"/>
          <p:cNvSpPr>
            <a:spLocks noChangeArrowheads="1"/>
          </p:cNvSpPr>
          <p:nvPr/>
        </p:nvSpPr>
        <p:spPr bwMode="auto">
          <a:xfrm>
            <a:off x="6629400" y="25908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4" name="Oval 76"/>
          <p:cNvSpPr>
            <a:spLocks noChangeArrowheads="1"/>
          </p:cNvSpPr>
          <p:nvPr/>
        </p:nvSpPr>
        <p:spPr bwMode="auto">
          <a:xfrm>
            <a:off x="7467600" y="25908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5" name="Oval 77"/>
          <p:cNvSpPr>
            <a:spLocks noChangeArrowheads="1"/>
          </p:cNvSpPr>
          <p:nvPr/>
        </p:nvSpPr>
        <p:spPr bwMode="auto">
          <a:xfrm>
            <a:off x="8305800" y="25908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6" name="Oval 78"/>
          <p:cNvSpPr>
            <a:spLocks noChangeArrowheads="1"/>
          </p:cNvSpPr>
          <p:nvPr/>
        </p:nvSpPr>
        <p:spPr bwMode="auto">
          <a:xfrm>
            <a:off x="3276600" y="32766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7" name="Oval 79"/>
          <p:cNvSpPr>
            <a:spLocks noChangeArrowheads="1"/>
          </p:cNvSpPr>
          <p:nvPr/>
        </p:nvSpPr>
        <p:spPr bwMode="auto">
          <a:xfrm>
            <a:off x="4114800" y="32766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8" name="Oval 80"/>
          <p:cNvSpPr>
            <a:spLocks noChangeArrowheads="1"/>
          </p:cNvSpPr>
          <p:nvPr/>
        </p:nvSpPr>
        <p:spPr bwMode="auto">
          <a:xfrm>
            <a:off x="4953000" y="32766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9" name="Oval 81"/>
          <p:cNvSpPr>
            <a:spLocks noChangeArrowheads="1"/>
          </p:cNvSpPr>
          <p:nvPr/>
        </p:nvSpPr>
        <p:spPr bwMode="auto">
          <a:xfrm>
            <a:off x="5791200" y="32766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0" name="Oval 82"/>
          <p:cNvSpPr>
            <a:spLocks noChangeArrowheads="1"/>
          </p:cNvSpPr>
          <p:nvPr/>
        </p:nvSpPr>
        <p:spPr bwMode="auto">
          <a:xfrm>
            <a:off x="6629400" y="32766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1" name="Oval 83"/>
          <p:cNvSpPr>
            <a:spLocks noChangeArrowheads="1"/>
          </p:cNvSpPr>
          <p:nvPr/>
        </p:nvSpPr>
        <p:spPr bwMode="auto">
          <a:xfrm>
            <a:off x="7467600" y="32766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2" name="Oval 84"/>
          <p:cNvSpPr>
            <a:spLocks noChangeArrowheads="1"/>
          </p:cNvSpPr>
          <p:nvPr/>
        </p:nvSpPr>
        <p:spPr bwMode="auto">
          <a:xfrm>
            <a:off x="8305800" y="32766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3" name="Oval 85"/>
          <p:cNvSpPr>
            <a:spLocks noChangeArrowheads="1"/>
          </p:cNvSpPr>
          <p:nvPr/>
        </p:nvSpPr>
        <p:spPr bwMode="auto">
          <a:xfrm>
            <a:off x="3289300" y="39370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4" name="Oval 86"/>
          <p:cNvSpPr>
            <a:spLocks noChangeArrowheads="1"/>
          </p:cNvSpPr>
          <p:nvPr/>
        </p:nvSpPr>
        <p:spPr bwMode="auto">
          <a:xfrm>
            <a:off x="4127500" y="39370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5" name="Oval 87"/>
          <p:cNvSpPr>
            <a:spLocks noChangeArrowheads="1"/>
          </p:cNvSpPr>
          <p:nvPr/>
        </p:nvSpPr>
        <p:spPr bwMode="auto">
          <a:xfrm>
            <a:off x="4965700" y="39370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6" name="Oval 88"/>
          <p:cNvSpPr>
            <a:spLocks noChangeArrowheads="1"/>
          </p:cNvSpPr>
          <p:nvPr/>
        </p:nvSpPr>
        <p:spPr bwMode="auto">
          <a:xfrm>
            <a:off x="5803900" y="39370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7" name="Oval 89"/>
          <p:cNvSpPr>
            <a:spLocks noChangeArrowheads="1"/>
          </p:cNvSpPr>
          <p:nvPr/>
        </p:nvSpPr>
        <p:spPr bwMode="auto">
          <a:xfrm>
            <a:off x="6642100" y="39370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8" name="Oval 90"/>
          <p:cNvSpPr>
            <a:spLocks noChangeArrowheads="1"/>
          </p:cNvSpPr>
          <p:nvPr/>
        </p:nvSpPr>
        <p:spPr bwMode="auto">
          <a:xfrm>
            <a:off x="7480301" y="39370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9" name="Oval 91"/>
          <p:cNvSpPr>
            <a:spLocks noChangeArrowheads="1"/>
          </p:cNvSpPr>
          <p:nvPr/>
        </p:nvSpPr>
        <p:spPr bwMode="auto">
          <a:xfrm>
            <a:off x="8318501" y="393700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0" name="Oval 92"/>
          <p:cNvSpPr>
            <a:spLocks noChangeArrowheads="1"/>
          </p:cNvSpPr>
          <p:nvPr/>
        </p:nvSpPr>
        <p:spPr bwMode="auto">
          <a:xfrm>
            <a:off x="32766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1" name="Oval 93"/>
          <p:cNvSpPr>
            <a:spLocks noChangeArrowheads="1"/>
          </p:cNvSpPr>
          <p:nvPr/>
        </p:nvSpPr>
        <p:spPr bwMode="auto">
          <a:xfrm>
            <a:off x="41148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2" name="Oval 94"/>
          <p:cNvSpPr>
            <a:spLocks noChangeArrowheads="1"/>
          </p:cNvSpPr>
          <p:nvPr/>
        </p:nvSpPr>
        <p:spPr bwMode="auto">
          <a:xfrm>
            <a:off x="49530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3" name="Oval 95"/>
          <p:cNvSpPr>
            <a:spLocks noChangeArrowheads="1"/>
          </p:cNvSpPr>
          <p:nvPr/>
        </p:nvSpPr>
        <p:spPr bwMode="auto">
          <a:xfrm>
            <a:off x="57912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4" name="Oval 96"/>
          <p:cNvSpPr>
            <a:spLocks noChangeArrowheads="1"/>
          </p:cNvSpPr>
          <p:nvPr/>
        </p:nvSpPr>
        <p:spPr bwMode="auto">
          <a:xfrm>
            <a:off x="66294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5" name="Oval 97"/>
          <p:cNvSpPr>
            <a:spLocks noChangeArrowheads="1"/>
          </p:cNvSpPr>
          <p:nvPr/>
        </p:nvSpPr>
        <p:spPr bwMode="auto">
          <a:xfrm>
            <a:off x="74676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6" name="Oval 98"/>
          <p:cNvSpPr>
            <a:spLocks noChangeArrowheads="1"/>
          </p:cNvSpPr>
          <p:nvPr/>
        </p:nvSpPr>
        <p:spPr bwMode="auto">
          <a:xfrm>
            <a:off x="83058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7" name="Oval 99"/>
          <p:cNvSpPr>
            <a:spLocks noChangeArrowheads="1"/>
          </p:cNvSpPr>
          <p:nvPr/>
        </p:nvSpPr>
        <p:spPr bwMode="auto">
          <a:xfrm>
            <a:off x="32766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8" name="Oval 100"/>
          <p:cNvSpPr>
            <a:spLocks noChangeArrowheads="1"/>
          </p:cNvSpPr>
          <p:nvPr/>
        </p:nvSpPr>
        <p:spPr bwMode="auto">
          <a:xfrm>
            <a:off x="41148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9" name="Oval 101"/>
          <p:cNvSpPr>
            <a:spLocks noChangeArrowheads="1"/>
          </p:cNvSpPr>
          <p:nvPr/>
        </p:nvSpPr>
        <p:spPr bwMode="auto">
          <a:xfrm>
            <a:off x="49530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30" name="Oval 102"/>
          <p:cNvSpPr>
            <a:spLocks noChangeArrowheads="1"/>
          </p:cNvSpPr>
          <p:nvPr/>
        </p:nvSpPr>
        <p:spPr bwMode="auto">
          <a:xfrm>
            <a:off x="57912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31" name="Oval 103"/>
          <p:cNvSpPr>
            <a:spLocks noChangeArrowheads="1"/>
          </p:cNvSpPr>
          <p:nvPr/>
        </p:nvSpPr>
        <p:spPr bwMode="auto">
          <a:xfrm>
            <a:off x="66294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32" name="Oval 104"/>
          <p:cNvSpPr>
            <a:spLocks noChangeArrowheads="1"/>
          </p:cNvSpPr>
          <p:nvPr/>
        </p:nvSpPr>
        <p:spPr bwMode="auto">
          <a:xfrm>
            <a:off x="74676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33" name="Oval 105"/>
          <p:cNvSpPr>
            <a:spLocks noChangeArrowheads="1"/>
          </p:cNvSpPr>
          <p:nvPr/>
        </p:nvSpPr>
        <p:spPr bwMode="auto">
          <a:xfrm>
            <a:off x="83058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7124"/>
            <a:ext cx="10515600" cy="1325522"/>
          </a:xfrm>
        </p:spPr>
        <p:txBody>
          <a:bodyPr>
            <a:normAutofit/>
          </a:bodyPr>
          <a:lstStyle/>
          <a:p>
            <a:pPr algn="ctr"/>
            <a:r>
              <a:rPr lang="en-US" sz="4100" dirty="0" err="1">
                <a:solidFill>
                  <a:srgbClr val="FFFCB9"/>
                </a:solidFill>
              </a:rPr>
              <a:t>Sperner’s</a:t>
            </a:r>
            <a:r>
              <a:rPr lang="en-US" sz="4100" dirty="0">
                <a:solidFill>
                  <a:srgbClr val="FFFCB9"/>
                </a:solidFill>
              </a:rPr>
              <a:t> Lemma</a:t>
            </a:r>
          </a:p>
        </p:txBody>
      </p:sp>
    </p:spTree>
    <p:extLst>
      <p:ext uri="{BB962C8B-B14F-4D97-AF65-F5344CB8AC3E}">
        <p14:creationId xmlns:p14="http://schemas.microsoft.com/office/powerpoint/2010/main" val="107108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786" name="Group 138"/>
          <p:cNvGraphicFramePr>
            <a:graphicFrameLocks noGrp="1"/>
          </p:cNvGraphicFramePr>
          <p:nvPr/>
        </p:nvGraphicFramePr>
        <p:xfrm>
          <a:off x="3428683" y="1397000"/>
          <a:ext cx="5029518" cy="4064260"/>
        </p:xfrm>
        <a:graphic>
          <a:graphicData uri="http://schemas.openxmlformats.org/drawingml/2006/table">
            <a:tbl>
              <a:tblPr/>
              <a:tblGrid>
                <a:gridCol w="838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833" name="Oval 53"/>
          <p:cNvSpPr>
            <a:spLocks noChangeArrowheads="1"/>
          </p:cNvSpPr>
          <p:nvPr/>
        </p:nvSpPr>
        <p:spPr bwMode="auto">
          <a:xfrm>
            <a:off x="3276582" y="1244601"/>
            <a:ext cx="304819" cy="3048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4" name="Oval 54"/>
          <p:cNvSpPr>
            <a:spLocks noChangeArrowheads="1"/>
          </p:cNvSpPr>
          <p:nvPr/>
        </p:nvSpPr>
        <p:spPr bwMode="auto">
          <a:xfrm>
            <a:off x="4114782" y="12575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5" name="Oval 55"/>
          <p:cNvSpPr>
            <a:spLocks noChangeArrowheads="1"/>
          </p:cNvSpPr>
          <p:nvPr/>
        </p:nvSpPr>
        <p:spPr bwMode="auto">
          <a:xfrm>
            <a:off x="4952982" y="12575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6" name="Oval 56"/>
          <p:cNvSpPr>
            <a:spLocks noChangeArrowheads="1"/>
          </p:cNvSpPr>
          <p:nvPr/>
        </p:nvSpPr>
        <p:spPr bwMode="auto">
          <a:xfrm>
            <a:off x="5791182" y="12575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7" name="Oval 57"/>
          <p:cNvSpPr>
            <a:spLocks noChangeArrowheads="1"/>
          </p:cNvSpPr>
          <p:nvPr/>
        </p:nvSpPr>
        <p:spPr bwMode="auto">
          <a:xfrm>
            <a:off x="6629382" y="12575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8" name="Oval 58"/>
          <p:cNvSpPr>
            <a:spLocks noChangeArrowheads="1"/>
          </p:cNvSpPr>
          <p:nvPr/>
        </p:nvSpPr>
        <p:spPr bwMode="auto">
          <a:xfrm>
            <a:off x="7467582" y="12575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9" name="Oval 59"/>
          <p:cNvSpPr>
            <a:spLocks noChangeArrowheads="1"/>
          </p:cNvSpPr>
          <p:nvPr/>
        </p:nvSpPr>
        <p:spPr bwMode="auto">
          <a:xfrm>
            <a:off x="8305782" y="12575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0" name="Oval 60"/>
          <p:cNvSpPr>
            <a:spLocks noChangeArrowheads="1"/>
          </p:cNvSpPr>
          <p:nvPr/>
        </p:nvSpPr>
        <p:spPr bwMode="auto">
          <a:xfrm>
            <a:off x="3276582" y="1905001"/>
            <a:ext cx="304819" cy="3048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1" name="Oval 61"/>
          <p:cNvSpPr>
            <a:spLocks noChangeArrowheads="1"/>
          </p:cNvSpPr>
          <p:nvPr/>
        </p:nvSpPr>
        <p:spPr bwMode="auto">
          <a:xfrm>
            <a:off x="4114782" y="19050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2" name="Oval 62"/>
          <p:cNvSpPr>
            <a:spLocks noChangeArrowheads="1"/>
          </p:cNvSpPr>
          <p:nvPr/>
        </p:nvSpPr>
        <p:spPr bwMode="auto">
          <a:xfrm>
            <a:off x="4952982" y="19050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3" name="Oval 63"/>
          <p:cNvSpPr>
            <a:spLocks noChangeArrowheads="1"/>
          </p:cNvSpPr>
          <p:nvPr/>
        </p:nvSpPr>
        <p:spPr bwMode="auto">
          <a:xfrm>
            <a:off x="5791182" y="19050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4" name="Oval 64"/>
          <p:cNvSpPr>
            <a:spLocks noChangeArrowheads="1"/>
          </p:cNvSpPr>
          <p:nvPr/>
        </p:nvSpPr>
        <p:spPr bwMode="auto">
          <a:xfrm>
            <a:off x="6629382" y="19050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5" name="Oval 65"/>
          <p:cNvSpPr>
            <a:spLocks noChangeArrowheads="1"/>
          </p:cNvSpPr>
          <p:nvPr/>
        </p:nvSpPr>
        <p:spPr bwMode="auto">
          <a:xfrm>
            <a:off x="7467582" y="19050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6" name="Oval 66"/>
          <p:cNvSpPr>
            <a:spLocks noChangeArrowheads="1"/>
          </p:cNvSpPr>
          <p:nvPr/>
        </p:nvSpPr>
        <p:spPr bwMode="auto">
          <a:xfrm>
            <a:off x="8305782" y="19179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7" name="Oval 67"/>
          <p:cNvSpPr>
            <a:spLocks noChangeArrowheads="1"/>
          </p:cNvSpPr>
          <p:nvPr/>
        </p:nvSpPr>
        <p:spPr bwMode="auto">
          <a:xfrm>
            <a:off x="3276582" y="2590801"/>
            <a:ext cx="304819" cy="3048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8" name="Oval 68"/>
          <p:cNvSpPr>
            <a:spLocks noChangeArrowheads="1"/>
          </p:cNvSpPr>
          <p:nvPr/>
        </p:nvSpPr>
        <p:spPr bwMode="auto">
          <a:xfrm>
            <a:off x="4114782" y="25908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9" name="Oval 69"/>
          <p:cNvSpPr>
            <a:spLocks noChangeArrowheads="1"/>
          </p:cNvSpPr>
          <p:nvPr/>
        </p:nvSpPr>
        <p:spPr bwMode="auto">
          <a:xfrm>
            <a:off x="4952982" y="25908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0" name="Oval 70"/>
          <p:cNvSpPr>
            <a:spLocks noChangeArrowheads="1"/>
          </p:cNvSpPr>
          <p:nvPr/>
        </p:nvSpPr>
        <p:spPr bwMode="auto">
          <a:xfrm>
            <a:off x="5791182" y="25908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1" name="Oval 71"/>
          <p:cNvSpPr>
            <a:spLocks noChangeArrowheads="1"/>
          </p:cNvSpPr>
          <p:nvPr/>
        </p:nvSpPr>
        <p:spPr bwMode="auto">
          <a:xfrm>
            <a:off x="6629382" y="25908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2" name="Oval 72"/>
          <p:cNvSpPr>
            <a:spLocks noChangeArrowheads="1"/>
          </p:cNvSpPr>
          <p:nvPr/>
        </p:nvSpPr>
        <p:spPr bwMode="auto">
          <a:xfrm>
            <a:off x="7467582" y="25908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3" name="Oval 73"/>
          <p:cNvSpPr>
            <a:spLocks noChangeArrowheads="1"/>
          </p:cNvSpPr>
          <p:nvPr/>
        </p:nvSpPr>
        <p:spPr bwMode="auto">
          <a:xfrm>
            <a:off x="8305782" y="26037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4" name="Oval 74"/>
          <p:cNvSpPr>
            <a:spLocks noChangeArrowheads="1"/>
          </p:cNvSpPr>
          <p:nvPr/>
        </p:nvSpPr>
        <p:spPr bwMode="auto">
          <a:xfrm>
            <a:off x="3276582" y="3276601"/>
            <a:ext cx="304819" cy="3048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5" name="Oval 75"/>
          <p:cNvSpPr>
            <a:spLocks noChangeArrowheads="1"/>
          </p:cNvSpPr>
          <p:nvPr/>
        </p:nvSpPr>
        <p:spPr bwMode="auto">
          <a:xfrm>
            <a:off x="4114782" y="32766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6" name="Oval 76"/>
          <p:cNvSpPr>
            <a:spLocks noChangeArrowheads="1"/>
          </p:cNvSpPr>
          <p:nvPr/>
        </p:nvSpPr>
        <p:spPr bwMode="auto">
          <a:xfrm>
            <a:off x="4952982" y="32766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7" name="Oval 77"/>
          <p:cNvSpPr>
            <a:spLocks noChangeArrowheads="1"/>
          </p:cNvSpPr>
          <p:nvPr/>
        </p:nvSpPr>
        <p:spPr bwMode="auto">
          <a:xfrm>
            <a:off x="5791182" y="32766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8" name="Oval 78"/>
          <p:cNvSpPr>
            <a:spLocks noChangeArrowheads="1"/>
          </p:cNvSpPr>
          <p:nvPr/>
        </p:nvSpPr>
        <p:spPr bwMode="auto">
          <a:xfrm>
            <a:off x="6629382" y="32766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9" name="Oval 79"/>
          <p:cNvSpPr>
            <a:spLocks noChangeArrowheads="1"/>
          </p:cNvSpPr>
          <p:nvPr/>
        </p:nvSpPr>
        <p:spPr bwMode="auto">
          <a:xfrm>
            <a:off x="7467582" y="32766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0" name="Oval 80"/>
          <p:cNvSpPr>
            <a:spLocks noChangeArrowheads="1"/>
          </p:cNvSpPr>
          <p:nvPr/>
        </p:nvSpPr>
        <p:spPr bwMode="auto">
          <a:xfrm>
            <a:off x="8305782" y="32895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1" name="Oval 81"/>
          <p:cNvSpPr>
            <a:spLocks noChangeArrowheads="1"/>
          </p:cNvSpPr>
          <p:nvPr/>
        </p:nvSpPr>
        <p:spPr bwMode="auto">
          <a:xfrm>
            <a:off x="3289283" y="3937000"/>
            <a:ext cx="304819" cy="3048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2" name="Oval 82"/>
          <p:cNvSpPr>
            <a:spLocks noChangeArrowheads="1"/>
          </p:cNvSpPr>
          <p:nvPr/>
        </p:nvSpPr>
        <p:spPr bwMode="auto">
          <a:xfrm>
            <a:off x="4127482" y="3937000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3" name="Oval 83"/>
          <p:cNvSpPr>
            <a:spLocks noChangeArrowheads="1"/>
          </p:cNvSpPr>
          <p:nvPr/>
        </p:nvSpPr>
        <p:spPr bwMode="auto">
          <a:xfrm>
            <a:off x="4965682" y="3937000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4" name="Oval 84"/>
          <p:cNvSpPr>
            <a:spLocks noChangeArrowheads="1"/>
          </p:cNvSpPr>
          <p:nvPr/>
        </p:nvSpPr>
        <p:spPr bwMode="auto">
          <a:xfrm>
            <a:off x="5803882" y="3937000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5" name="Oval 85"/>
          <p:cNvSpPr>
            <a:spLocks noChangeArrowheads="1"/>
          </p:cNvSpPr>
          <p:nvPr/>
        </p:nvSpPr>
        <p:spPr bwMode="auto">
          <a:xfrm>
            <a:off x="6642082" y="3937000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6" name="Oval 86"/>
          <p:cNvSpPr>
            <a:spLocks noChangeArrowheads="1"/>
          </p:cNvSpPr>
          <p:nvPr/>
        </p:nvSpPr>
        <p:spPr bwMode="auto">
          <a:xfrm>
            <a:off x="7480283" y="3937000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7" name="Oval 87"/>
          <p:cNvSpPr>
            <a:spLocks noChangeArrowheads="1"/>
          </p:cNvSpPr>
          <p:nvPr/>
        </p:nvSpPr>
        <p:spPr bwMode="auto">
          <a:xfrm>
            <a:off x="8318483" y="3949949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8" name="Oval 88"/>
          <p:cNvSpPr>
            <a:spLocks noChangeArrowheads="1"/>
          </p:cNvSpPr>
          <p:nvPr/>
        </p:nvSpPr>
        <p:spPr bwMode="auto">
          <a:xfrm>
            <a:off x="3276582" y="4635501"/>
            <a:ext cx="304819" cy="30481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9" name="Oval 89"/>
          <p:cNvSpPr>
            <a:spLocks noChangeArrowheads="1"/>
          </p:cNvSpPr>
          <p:nvPr/>
        </p:nvSpPr>
        <p:spPr bwMode="auto">
          <a:xfrm>
            <a:off x="4114782" y="46355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0" name="Oval 90"/>
          <p:cNvSpPr>
            <a:spLocks noChangeArrowheads="1"/>
          </p:cNvSpPr>
          <p:nvPr/>
        </p:nvSpPr>
        <p:spPr bwMode="auto">
          <a:xfrm>
            <a:off x="4952982" y="46355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1" name="Oval 91"/>
          <p:cNvSpPr>
            <a:spLocks noChangeArrowheads="1"/>
          </p:cNvSpPr>
          <p:nvPr/>
        </p:nvSpPr>
        <p:spPr bwMode="auto">
          <a:xfrm>
            <a:off x="5791182" y="46355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2" name="Oval 92"/>
          <p:cNvSpPr>
            <a:spLocks noChangeArrowheads="1"/>
          </p:cNvSpPr>
          <p:nvPr/>
        </p:nvSpPr>
        <p:spPr bwMode="auto">
          <a:xfrm>
            <a:off x="6629382" y="46355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3" name="Oval 93"/>
          <p:cNvSpPr>
            <a:spLocks noChangeArrowheads="1"/>
          </p:cNvSpPr>
          <p:nvPr/>
        </p:nvSpPr>
        <p:spPr bwMode="auto">
          <a:xfrm>
            <a:off x="7467582" y="4635501"/>
            <a:ext cx="304819" cy="3048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4" name="Oval 94"/>
          <p:cNvSpPr>
            <a:spLocks noChangeArrowheads="1"/>
          </p:cNvSpPr>
          <p:nvPr/>
        </p:nvSpPr>
        <p:spPr bwMode="auto">
          <a:xfrm>
            <a:off x="8305782" y="46484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5" name="Oval 95"/>
          <p:cNvSpPr>
            <a:spLocks noChangeArrowheads="1"/>
          </p:cNvSpPr>
          <p:nvPr/>
        </p:nvSpPr>
        <p:spPr bwMode="auto">
          <a:xfrm>
            <a:off x="3276582" y="5295901"/>
            <a:ext cx="304819" cy="3048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6" name="Oval 96"/>
          <p:cNvSpPr>
            <a:spLocks noChangeArrowheads="1"/>
          </p:cNvSpPr>
          <p:nvPr/>
        </p:nvSpPr>
        <p:spPr bwMode="auto">
          <a:xfrm>
            <a:off x="4114782" y="5295901"/>
            <a:ext cx="304819" cy="3048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7" name="Oval 97"/>
          <p:cNvSpPr>
            <a:spLocks noChangeArrowheads="1"/>
          </p:cNvSpPr>
          <p:nvPr/>
        </p:nvSpPr>
        <p:spPr bwMode="auto">
          <a:xfrm>
            <a:off x="4952982" y="5295901"/>
            <a:ext cx="304819" cy="3048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8" name="Oval 98"/>
          <p:cNvSpPr>
            <a:spLocks noChangeArrowheads="1"/>
          </p:cNvSpPr>
          <p:nvPr/>
        </p:nvSpPr>
        <p:spPr bwMode="auto">
          <a:xfrm>
            <a:off x="5791182" y="5295901"/>
            <a:ext cx="304819" cy="3048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9" name="Oval 99"/>
          <p:cNvSpPr>
            <a:spLocks noChangeArrowheads="1"/>
          </p:cNvSpPr>
          <p:nvPr/>
        </p:nvSpPr>
        <p:spPr bwMode="auto">
          <a:xfrm>
            <a:off x="6629382" y="5295901"/>
            <a:ext cx="304819" cy="3048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80" name="Oval 100"/>
          <p:cNvSpPr>
            <a:spLocks noChangeArrowheads="1"/>
          </p:cNvSpPr>
          <p:nvPr/>
        </p:nvSpPr>
        <p:spPr bwMode="auto">
          <a:xfrm>
            <a:off x="7467582" y="5295901"/>
            <a:ext cx="304819" cy="3048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81" name="Oval 101"/>
          <p:cNvSpPr>
            <a:spLocks noChangeArrowheads="1"/>
          </p:cNvSpPr>
          <p:nvPr/>
        </p:nvSpPr>
        <p:spPr bwMode="auto">
          <a:xfrm>
            <a:off x="8305782" y="5308850"/>
            <a:ext cx="304819" cy="30481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38200" y="-157124"/>
            <a:ext cx="10515600" cy="13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>
                <a:solidFill>
                  <a:srgbClr val="FFFCB9"/>
                </a:solidFill>
              </a:rPr>
              <a:t>Sperner’s Lemma</a:t>
            </a:r>
            <a:endParaRPr lang="en-US" sz="4100" dirty="0">
              <a:solidFill>
                <a:srgbClr val="FFF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4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22" name="Group 2"/>
          <p:cNvGraphicFramePr>
            <a:graphicFrameLocks noGrp="1"/>
          </p:cNvGraphicFramePr>
          <p:nvPr/>
        </p:nvGraphicFramePr>
        <p:xfrm>
          <a:off x="3429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81" name="Oval 89"/>
          <p:cNvSpPr>
            <a:spLocks noChangeArrowheads="1"/>
          </p:cNvSpPr>
          <p:nvPr/>
        </p:nvSpPr>
        <p:spPr bwMode="auto">
          <a:xfrm>
            <a:off x="3276600" y="1244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2" name="Oval 90"/>
          <p:cNvSpPr>
            <a:spLocks noChangeArrowheads="1"/>
          </p:cNvSpPr>
          <p:nvPr/>
        </p:nvSpPr>
        <p:spPr bwMode="auto">
          <a:xfrm>
            <a:off x="41148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3" name="Oval 91"/>
          <p:cNvSpPr>
            <a:spLocks noChangeArrowheads="1"/>
          </p:cNvSpPr>
          <p:nvPr/>
        </p:nvSpPr>
        <p:spPr bwMode="auto">
          <a:xfrm>
            <a:off x="49530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4" name="Oval 92"/>
          <p:cNvSpPr>
            <a:spLocks noChangeArrowheads="1"/>
          </p:cNvSpPr>
          <p:nvPr/>
        </p:nvSpPr>
        <p:spPr bwMode="auto">
          <a:xfrm>
            <a:off x="57912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5" name="Oval 93"/>
          <p:cNvSpPr>
            <a:spLocks noChangeArrowheads="1"/>
          </p:cNvSpPr>
          <p:nvPr/>
        </p:nvSpPr>
        <p:spPr bwMode="auto">
          <a:xfrm>
            <a:off x="66294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6" name="Oval 94"/>
          <p:cNvSpPr>
            <a:spLocks noChangeArrowheads="1"/>
          </p:cNvSpPr>
          <p:nvPr/>
        </p:nvSpPr>
        <p:spPr bwMode="auto">
          <a:xfrm>
            <a:off x="74676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7" name="Oval 95"/>
          <p:cNvSpPr>
            <a:spLocks noChangeArrowheads="1"/>
          </p:cNvSpPr>
          <p:nvPr/>
        </p:nvSpPr>
        <p:spPr bwMode="auto">
          <a:xfrm>
            <a:off x="83058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8" name="Oval 96"/>
          <p:cNvSpPr>
            <a:spLocks noChangeArrowheads="1"/>
          </p:cNvSpPr>
          <p:nvPr/>
        </p:nvSpPr>
        <p:spPr bwMode="auto">
          <a:xfrm>
            <a:off x="32766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9" name="Oval 97"/>
          <p:cNvSpPr>
            <a:spLocks noChangeArrowheads="1"/>
          </p:cNvSpPr>
          <p:nvPr/>
        </p:nvSpPr>
        <p:spPr bwMode="auto">
          <a:xfrm>
            <a:off x="41148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0" name="Oval 98"/>
          <p:cNvSpPr>
            <a:spLocks noChangeArrowheads="1"/>
          </p:cNvSpPr>
          <p:nvPr/>
        </p:nvSpPr>
        <p:spPr bwMode="auto">
          <a:xfrm>
            <a:off x="49530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1" name="Oval 99"/>
          <p:cNvSpPr>
            <a:spLocks noChangeArrowheads="1"/>
          </p:cNvSpPr>
          <p:nvPr/>
        </p:nvSpPr>
        <p:spPr bwMode="auto">
          <a:xfrm>
            <a:off x="57912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2" name="Oval 100"/>
          <p:cNvSpPr>
            <a:spLocks noChangeArrowheads="1"/>
          </p:cNvSpPr>
          <p:nvPr/>
        </p:nvSpPr>
        <p:spPr bwMode="auto">
          <a:xfrm>
            <a:off x="66294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3" name="Oval 101"/>
          <p:cNvSpPr>
            <a:spLocks noChangeArrowheads="1"/>
          </p:cNvSpPr>
          <p:nvPr/>
        </p:nvSpPr>
        <p:spPr bwMode="auto">
          <a:xfrm>
            <a:off x="74676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4" name="Oval 102"/>
          <p:cNvSpPr>
            <a:spLocks noChangeArrowheads="1"/>
          </p:cNvSpPr>
          <p:nvPr/>
        </p:nvSpPr>
        <p:spPr bwMode="auto">
          <a:xfrm>
            <a:off x="83058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5" name="Oval 103"/>
          <p:cNvSpPr>
            <a:spLocks noChangeArrowheads="1"/>
          </p:cNvSpPr>
          <p:nvPr/>
        </p:nvSpPr>
        <p:spPr bwMode="auto">
          <a:xfrm>
            <a:off x="3276600" y="25908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6" name="Oval 104"/>
          <p:cNvSpPr>
            <a:spLocks noChangeArrowheads="1"/>
          </p:cNvSpPr>
          <p:nvPr/>
        </p:nvSpPr>
        <p:spPr bwMode="auto">
          <a:xfrm>
            <a:off x="4114800" y="25908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7" name="Oval 105"/>
          <p:cNvSpPr>
            <a:spLocks noChangeArrowheads="1"/>
          </p:cNvSpPr>
          <p:nvPr/>
        </p:nvSpPr>
        <p:spPr bwMode="auto">
          <a:xfrm>
            <a:off x="4953000" y="25908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8" name="Oval 106"/>
          <p:cNvSpPr>
            <a:spLocks noChangeArrowheads="1"/>
          </p:cNvSpPr>
          <p:nvPr/>
        </p:nvSpPr>
        <p:spPr bwMode="auto">
          <a:xfrm>
            <a:off x="57912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9" name="Oval 107"/>
          <p:cNvSpPr>
            <a:spLocks noChangeArrowheads="1"/>
          </p:cNvSpPr>
          <p:nvPr/>
        </p:nvSpPr>
        <p:spPr bwMode="auto">
          <a:xfrm>
            <a:off x="66294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0" name="Oval 108"/>
          <p:cNvSpPr>
            <a:spLocks noChangeArrowheads="1"/>
          </p:cNvSpPr>
          <p:nvPr/>
        </p:nvSpPr>
        <p:spPr bwMode="auto">
          <a:xfrm>
            <a:off x="74676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1" name="Oval 109"/>
          <p:cNvSpPr>
            <a:spLocks noChangeArrowheads="1"/>
          </p:cNvSpPr>
          <p:nvPr/>
        </p:nvSpPr>
        <p:spPr bwMode="auto">
          <a:xfrm>
            <a:off x="83058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2" name="Oval 110"/>
          <p:cNvSpPr>
            <a:spLocks noChangeArrowheads="1"/>
          </p:cNvSpPr>
          <p:nvPr/>
        </p:nvSpPr>
        <p:spPr bwMode="auto">
          <a:xfrm>
            <a:off x="32766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3" name="Oval 111"/>
          <p:cNvSpPr>
            <a:spLocks noChangeArrowheads="1"/>
          </p:cNvSpPr>
          <p:nvPr/>
        </p:nvSpPr>
        <p:spPr bwMode="auto">
          <a:xfrm>
            <a:off x="41148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4" name="Oval 112"/>
          <p:cNvSpPr>
            <a:spLocks noChangeArrowheads="1"/>
          </p:cNvSpPr>
          <p:nvPr/>
        </p:nvSpPr>
        <p:spPr bwMode="auto">
          <a:xfrm>
            <a:off x="49530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5" name="Oval 113"/>
          <p:cNvSpPr>
            <a:spLocks noChangeArrowheads="1"/>
          </p:cNvSpPr>
          <p:nvPr/>
        </p:nvSpPr>
        <p:spPr bwMode="auto">
          <a:xfrm>
            <a:off x="5791200" y="32766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6" name="Oval 114"/>
          <p:cNvSpPr>
            <a:spLocks noChangeArrowheads="1"/>
          </p:cNvSpPr>
          <p:nvPr/>
        </p:nvSpPr>
        <p:spPr bwMode="auto">
          <a:xfrm>
            <a:off x="66294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7" name="Oval 115"/>
          <p:cNvSpPr>
            <a:spLocks noChangeArrowheads="1"/>
          </p:cNvSpPr>
          <p:nvPr/>
        </p:nvSpPr>
        <p:spPr bwMode="auto">
          <a:xfrm>
            <a:off x="7467600" y="32766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8" name="Oval 116"/>
          <p:cNvSpPr>
            <a:spLocks noChangeArrowheads="1"/>
          </p:cNvSpPr>
          <p:nvPr/>
        </p:nvSpPr>
        <p:spPr bwMode="auto">
          <a:xfrm>
            <a:off x="8305800" y="32766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9" name="Oval 117"/>
          <p:cNvSpPr>
            <a:spLocks noChangeArrowheads="1"/>
          </p:cNvSpPr>
          <p:nvPr/>
        </p:nvSpPr>
        <p:spPr bwMode="auto">
          <a:xfrm>
            <a:off x="3289300" y="39370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0" name="Oval 118"/>
          <p:cNvSpPr>
            <a:spLocks noChangeArrowheads="1"/>
          </p:cNvSpPr>
          <p:nvPr/>
        </p:nvSpPr>
        <p:spPr bwMode="auto">
          <a:xfrm>
            <a:off x="41275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1" name="Oval 119"/>
          <p:cNvSpPr>
            <a:spLocks noChangeArrowheads="1"/>
          </p:cNvSpPr>
          <p:nvPr/>
        </p:nvSpPr>
        <p:spPr bwMode="auto">
          <a:xfrm>
            <a:off x="49657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2" name="Oval 120"/>
          <p:cNvSpPr>
            <a:spLocks noChangeArrowheads="1"/>
          </p:cNvSpPr>
          <p:nvPr/>
        </p:nvSpPr>
        <p:spPr bwMode="auto">
          <a:xfrm>
            <a:off x="58039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3" name="Oval 121"/>
          <p:cNvSpPr>
            <a:spLocks noChangeArrowheads="1"/>
          </p:cNvSpPr>
          <p:nvPr/>
        </p:nvSpPr>
        <p:spPr bwMode="auto">
          <a:xfrm>
            <a:off x="6642100" y="39370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4" name="Oval 122"/>
          <p:cNvSpPr>
            <a:spLocks noChangeArrowheads="1"/>
          </p:cNvSpPr>
          <p:nvPr/>
        </p:nvSpPr>
        <p:spPr bwMode="auto">
          <a:xfrm>
            <a:off x="7480301" y="39370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5" name="Oval 123"/>
          <p:cNvSpPr>
            <a:spLocks noChangeArrowheads="1"/>
          </p:cNvSpPr>
          <p:nvPr/>
        </p:nvSpPr>
        <p:spPr bwMode="auto">
          <a:xfrm>
            <a:off x="8318501" y="39370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6" name="Oval 124"/>
          <p:cNvSpPr>
            <a:spLocks noChangeArrowheads="1"/>
          </p:cNvSpPr>
          <p:nvPr/>
        </p:nvSpPr>
        <p:spPr bwMode="auto">
          <a:xfrm>
            <a:off x="3276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7" name="Oval 125"/>
          <p:cNvSpPr>
            <a:spLocks noChangeArrowheads="1"/>
          </p:cNvSpPr>
          <p:nvPr/>
        </p:nvSpPr>
        <p:spPr bwMode="auto">
          <a:xfrm>
            <a:off x="41148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8" name="Oval 126"/>
          <p:cNvSpPr>
            <a:spLocks noChangeArrowheads="1"/>
          </p:cNvSpPr>
          <p:nvPr/>
        </p:nvSpPr>
        <p:spPr bwMode="auto">
          <a:xfrm>
            <a:off x="4953000" y="46355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9" name="Oval 127"/>
          <p:cNvSpPr>
            <a:spLocks noChangeArrowheads="1"/>
          </p:cNvSpPr>
          <p:nvPr/>
        </p:nvSpPr>
        <p:spPr bwMode="auto">
          <a:xfrm>
            <a:off x="57912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0" name="Oval 128"/>
          <p:cNvSpPr>
            <a:spLocks noChangeArrowheads="1"/>
          </p:cNvSpPr>
          <p:nvPr/>
        </p:nvSpPr>
        <p:spPr bwMode="auto">
          <a:xfrm>
            <a:off x="66294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1" name="Oval 129"/>
          <p:cNvSpPr>
            <a:spLocks noChangeArrowheads="1"/>
          </p:cNvSpPr>
          <p:nvPr/>
        </p:nvSpPr>
        <p:spPr bwMode="auto">
          <a:xfrm>
            <a:off x="7467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2" name="Oval 130"/>
          <p:cNvSpPr>
            <a:spLocks noChangeArrowheads="1"/>
          </p:cNvSpPr>
          <p:nvPr/>
        </p:nvSpPr>
        <p:spPr bwMode="auto">
          <a:xfrm>
            <a:off x="8305800" y="46355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3" name="Oval 131"/>
          <p:cNvSpPr>
            <a:spLocks noChangeArrowheads="1"/>
          </p:cNvSpPr>
          <p:nvPr/>
        </p:nvSpPr>
        <p:spPr bwMode="auto">
          <a:xfrm>
            <a:off x="3276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4" name="Oval 132"/>
          <p:cNvSpPr>
            <a:spLocks noChangeArrowheads="1"/>
          </p:cNvSpPr>
          <p:nvPr/>
        </p:nvSpPr>
        <p:spPr bwMode="auto">
          <a:xfrm>
            <a:off x="41148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5" name="Oval 133"/>
          <p:cNvSpPr>
            <a:spLocks noChangeArrowheads="1"/>
          </p:cNvSpPr>
          <p:nvPr/>
        </p:nvSpPr>
        <p:spPr bwMode="auto">
          <a:xfrm>
            <a:off x="49530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6" name="Oval 134"/>
          <p:cNvSpPr>
            <a:spLocks noChangeArrowheads="1"/>
          </p:cNvSpPr>
          <p:nvPr/>
        </p:nvSpPr>
        <p:spPr bwMode="auto">
          <a:xfrm>
            <a:off x="57912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7" name="Oval 135"/>
          <p:cNvSpPr>
            <a:spLocks noChangeArrowheads="1"/>
          </p:cNvSpPr>
          <p:nvPr/>
        </p:nvSpPr>
        <p:spPr bwMode="auto">
          <a:xfrm>
            <a:off x="66294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8" name="Oval 136"/>
          <p:cNvSpPr>
            <a:spLocks noChangeArrowheads="1"/>
          </p:cNvSpPr>
          <p:nvPr/>
        </p:nvSpPr>
        <p:spPr bwMode="auto">
          <a:xfrm>
            <a:off x="7467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9" name="Oval 137"/>
          <p:cNvSpPr>
            <a:spLocks noChangeArrowheads="1"/>
          </p:cNvSpPr>
          <p:nvPr/>
        </p:nvSpPr>
        <p:spPr bwMode="auto">
          <a:xfrm>
            <a:off x="8305800" y="52959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943" name="Text Box 223"/>
          <p:cNvSpPr txBox="1">
            <a:spLocks noChangeArrowheads="1"/>
          </p:cNvSpPr>
          <p:nvPr/>
        </p:nvSpPr>
        <p:spPr bwMode="auto">
          <a:xfrm>
            <a:off x="1812927" y="5748340"/>
            <a:ext cx="9371683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25" b="1" dirty="0"/>
              <a:t>Lemma:</a:t>
            </a:r>
            <a:r>
              <a:rPr lang="en-US" sz="2625" dirty="0"/>
              <a:t> No matter how the internal nodes are colored there exists a tri-chromatic triangle. In fact, an odd number of them.</a:t>
            </a: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838200" y="-157124"/>
            <a:ext cx="10515600" cy="1325522"/>
          </a:xfrm>
        </p:spPr>
        <p:txBody>
          <a:bodyPr>
            <a:normAutofit/>
          </a:bodyPr>
          <a:lstStyle/>
          <a:p>
            <a:pPr algn="ctr"/>
            <a:r>
              <a:rPr lang="en-US" sz="4100" dirty="0" err="1">
                <a:solidFill>
                  <a:srgbClr val="FFFCB9"/>
                </a:solidFill>
              </a:rPr>
              <a:t>Sperner’s</a:t>
            </a:r>
            <a:r>
              <a:rPr lang="en-US" sz="4100" dirty="0">
                <a:solidFill>
                  <a:srgbClr val="FFFCB9"/>
                </a:solidFill>
              </a:rPr>
              <a:t> Lemma</a:t>
            </a:r>
          </a:p>
        </p:txBody>
      </p:sp>
    </p:spTree>
    <p:extLst>
      <p:ext uri="{BB962C8B-B14F-4D97-AF65-F5344CB8AC3E}">
        <p14:creationId xmlns:p14="http://schemas.microsoft.com/office/powerpoint/2010/main" val="273183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41"/>
          <p:cNvSpPr>
            <a:spLocks noChangeArrowheads="1"/>
          </p:cNvSpPr>
          <p:nvPr/>
        </p:nvSpPr>
        <p:spPr bwMode="auto">
          <a:xfrm>
            <a:off x="7620001" y="4800601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3" name="AutoShape 142"/>
          <p:cNvSpPr>
            <a:spLocks noChangeArrowheads="1"/>
          </p:cNvSpPr>
          <p:nvPr/>
        </p:nvSpPr>
        <p:spPr bwMode="auto">
          <a:xfrm>
            <a:off x="7620001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4" name="AutoShape 143"/>
          <p:cNvSpPr>
            <a:spLocks noChangeArrowheads="1"/>
          </p:cNvSpPr>
          <p:nvPr/>
        </p:nvSpPr>
        <p:spPr bwMode="auto">
          <a:xfrm flipH="1" flipV="1">
            <a:off x="5943601" y="4114801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5" name="AutoShape 144"/>
          <p:cNvSpPr>
            <a:spLocks noChangeArrowheads="1"/>
          </p:cNvSpPr>
          <p:nvPr/>
        </p:nvSpPr>
        <p:spPr bwMode="auto">
          <a:xfrm>
            <a:off x="6781801" y="2755901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6" name="AutoShape 140"/>
          <p:cNvSpPr>
            <a:spLocks noChangeArrowheads="1"/>
          </p:cNvSpPr>
          <p:nvPr/>
        </p:nvSpPr>
        <p:spPr bwMode="auto">
          <a:xfrm flipH="1" flipV="1">
            <a:off x="5092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44770" name="Group 2"/>
          <p:cNvGraphicFramePr>
            <a:graphicFrameLocks noGrp="1"/>
          </p:cNvGraphicFramePr>
          <p:nvPr/>
        </p:nvGraphicFramePr>
        <p:xfrm>
          <a:off x="3429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934" name="Oval 89"/>
          <p:cNvSpPr>
            <a:spLocks noChangeArrowheads="1"/>
          </p:cNvSpPr>
          <p:nvPr/>
        </p:nvSpPr>
        <p:spPr bwMode="auto">
          <a:xfrm>
            <a:off x="3276600" y="1244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5" name="Oval 90"/>
          <p:cNvSpPr>
            <a:spLocks noChangeArrowheads="1"/>
          </p:cNvSpPr>
          <p:nvPr/>
        </p:nvSpPr>
        <p:spPr bwMode="auto">
          <a:xfrm>
            <a:off x="41148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6" name="Oval 91"/>
          <p:cNvSpPr>
            <a:spLocks noChangeArrowheads="1"/>
          </p:cNvSpPr>
          <p:nvPr/>
        </p:nvSpPr>
        <p:spPr bwMode="auto">
          <a:xfrm>
            <a:off x="49530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7" name="Oval 92"/>
          <p:cNvSpPr>
            <a:spLocks noChangeArrowheads="1"/>
          </p:cNvSpPr>
          <p:nvPr/>
        </p:nvSpPr>
        <p:spPr bwMode="auto">
          <a:xfrm>
            <a:off x="57912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8" name="Oval 93"/>
          <p:cNvSpPr>
            <a:spLocks noChangeArrowheads="1"/>
          </p:cNvSpPr>
          <p:nvPr/>
        </p:nvSpPr>
        <p:spPr bwMode="auto">
          <a:xfrm>
            <a:off x="66294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9" name="Oval 94"/>
          <p:cNvSpPr>
            <a:spLocks noChangeArrowheads="1"/>
          </p:cNvSpPr>
          <p:nvPr/>
        </p:nvSpPr>
        <p:spPr bwMode="auto">
          <a:xfrm>
            <a:off x="74676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0" name="Oval 95"/>
          <p:cNvSpPr>
            <a:spLocks noChangeArrowheads="1"/>
          </p:cNvSpPr>
          <p:nvPr/>
        </p:nvSpPr>
        <p:spPr bwMode="auto">
          <a:xfrm>
            <a:off x="83058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1" name="Oval 96"/>
          <p:cNvSpPr>
            <a:spLocks noChangeArrowheads="1"/>
          </p:cNvSpPr>
          <p:nvPr/>
        </p:nvSpPr>
        <p:spPr bwMode="auto">
          <a:xfrm>
            <a:off x="32766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2" name="Oval 97"/>
          <p:cNvSpPr>
            <a:spLocks noChangeArrowheads="1"/>
          </p:cNvSpPr>
          <p:nvPr/>
        </p:nvSpPr>
        <p:spPr bwMode="auto">
          <a:xfrm>
            <a:off x="41148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3" name="Oval 98"/>
          <p:cNvSpPr>
            <a:spLocks noChangeArrowheads="1"/>
          </p:cNvSpPr>
          <p:nvPr/>
        </p:nvSpPr>
        <p:spPr bwMode="auto">
          <a:xfrm>
            <a:off x="49530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4" name="Oval 99"/>
          <p:cNvSpPr>
            <a:spLocks noChangeArrowheads="1"/>
          </p:cNvSpPr>
          <p:nvPr/>
        </p:nvSpPr>
        <p:spPr bwMode="auto">
          <a:xfrm>
            <a:off x="57912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5" name="Oval 100"/>
          <p:cNvSpPr>
            <a:spLocks noChangeArrowheads="1"/>
          </p:cNvSpPr>
          <p:nvPr/>
        </p:nvSpPr>
        <p:spPr bwMode="auto">
          <a:xfrm>
            <a:off x="66294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6" name="Oval 101"/>
          <p:cNvSpPr>
            <a:spLocks noChangeArrowheads="1"/>
          </p:cNvSpPr>
          <p:nvPr/>
        </p:nvSpPr>
        <p:spPr bwMode="auto">
          <a:xfrm>
            <a:off x="74676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7" name="Oval 102"/>
          <p:cNvSpPr>
            <a:spLocks noChangeArrowheads="1"/>
          </p:cNvSpPr>
          <p:nvPr/>
        </p:nvSpPr>
        <p:spPr bwMode="auto">
          <a:xfrm>
            <a:off x="83058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8" name="Oval 103"/>
          <p:cNvSpPr>
            <a:spLocks noChangeArrowheads="1"/>
          </p:cNvSpPr>
          <p:nvPr/>
        </p:nvSpPr>
        <p:spPr bwMode="auto">
          <a:xfrm>
            <a:off x="3276600" y="25908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9" name="Oval 104"/>
          <p:cNvSpPr>
            <a:spLocks noChangeArrowheads="1"/>
          </p:cNvSpPr>
          <p:nvPr/>
        </p:nvSpPr>
        <p:spPr bwMode="auto">
          <a:xfrm>
            <a:off x="4114800" y="25908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0" name="Oval 105"/>
          <p:cNvSpPr>
            <a:spLocks noChangeArrowheads="1"/>
          </p:cNvSpPr>
          <p:nvPr/>
        </p:nvSpPr>
        <p:spPr bwMode="auto">
          <a:xfrm>
            <a:off x="4953000" y="25908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1" name="Oval 106"/>
          <p:cNvSpPr>
            <a:spLocks noChangeArrowheads="1"/>
          </p:cNvSpPr>
          <p:nvPr/>
        </p:nvSpPr>
        <p:spPr bwMode="auto">
          <a:xfrm>
            <a:off x="57912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2" name="Oval 107"/>
          <p:cNvSpPr>
            <a:spLocks noChangeArrowheads="1"/>
          </p:cNvSpPr>
          <p:nvPr/>
        </p:nvSpPr>
        <p:spPr bwMode="auto">
          <a:xfrm>
            <a:off x="66294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3" name="Oval 108"/>
          <p:cNvSpPr>
            <a:spLocks noChangeArrowheads="1"/>
          </p:cNvSpPr>
          <p:nvPr/>
        </p:nvSpPr>
        <p:spPr bwMode="auto">
          <a:xfrm>
            <a:off x="74676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4" name="Oval 109"/>
          <p:cNvSpPr>
            <a:spLocks noChangeArrowheads="1"/>
          </p:cNvSpPr>
          <p:nvPr/>
        </p:nvSpPr>
        <p:spPr bwMode="auto">
          <a:xfrm>
            <a:off x="83058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5" name="Oval 110"/>
          <p:cNvSpPr>
            <a:spLocks noChangeArrowheads="1"/>
          </p:cNvSpPr>
          <p:nvPr/>
        </p:nvSpPr>
        <p:spPr bwMode="auto">
          <a:xfrm>
            <a:off x="32766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6" name="Oval 111"/>
          <p:cNvSpPr>
            <a:spLocks noChangeArrowheads="1"/>
          </p:cNvSpPr>
          <p:nvPr/>
        </p:nvSpPr>
        <p:spPr bwMode="auto">
          <a:xfrm>
            <a:off x="41148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7" name="Oval 112"/>
          <p:cNvSpPr>
            <a:spLocks noChangeArrowheads="1"/>
          </p:cNvSpPr>
          <p:nvPr/>
        </p:nvSpPr>
        <p:spPr bwMode="auto">
          <a:xfrm>
            <a:off x="49530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8" name="Oval 113"/>
          <p:cNvSpPr>
            <a:spLocks noChangeArrowheads="1"/>
          </p:cNvSpPr>
          <p:nvPr/>
        </p:nvSpPr>
        <p:spPr bwMode="auto">
          <a:xfrm>
            <a:off x="5791200" y="32766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9" name="Oval 114"/>
          <p:cNvSpPr>
            <a:spLocks noChangeArrowheads="1"/>
          </p:cNvSpPr>
          <p:nvPr/>
        </p:nvSpPr>
        <p:spPr bwMode="auto">
          <a:xfrm>
            <a:off x="66294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0" name="Oval 115"/>
          <p:cNvSpPr>
            <a:spLocks noChangeArrowheads="1"/>
          </p:cNvSpPr>
          <p:nvPr/>
        </p:nvSpPr>
        <p:spPr bwMode="auto">
          <a:xfrm>
            <a:off x="7467600" y="32766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1" name="Oval 116"/>
          <p:cNvSpPr>
            <a:spLocks noChangeArrowheads="1"/>
          </p:cNvSpPr>
          <p:nvPr/>
        </p:nvSpPr>
        <p:spPr bwMode="auto">
          <a:xfrm>
            <a:off x="8305800" y="32766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2" name="Oval 117"/>
          <p:cNvSpPr>
            <a:spLocks noChangeArrowheads="1"/>
          </p:cNvSpPr>
          <p:nvPr/>
        </p:nvSpPr>
        <p:spPr bwMode="auto">
          <a:xfrm>
            <a:off x="3289300" y="39370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3" name="Oval 118"/>
          <p:cNvSpPr>
            <a:spLocks noChangeArrowheads="1"/>
          </p:cNvSpPr>
          <p:nvPr/>
        </p:nvSpPr>
        <p:spPr bwMode="auto">
          <a:xfrm>
            <a:off x="41275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4" name="Oval 119"/>
          <p:cNvSpPr>
            <a:spLocks noChangeArrowheads="1"/>
          </p:cNvSpPr>
          <p:nvPr/>
        </p:nvSpPr>
        <p:spPr bwMode="auto">
          <a:xfrm>
            <a:off x="49657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5" name="Oval 120"/>
          <p:cNvSpPr>
            <a:spLocks noChangeArrowheads="1"/>
          </p:cNvSpPr>
          <p:nvPr/>
        </p:nvSpPr>
        <p:spPr bwMode="auto">
          <a:xfrm>
            <a:off x="58039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6" name="Oval 121"/>
          <p:cNvSpPr>
            <a:spLocks noChangeArrowheads="1"/>
          </p:cNvSpPr>
          <p:nvPr/>
        </p:nvSpPr>
        <p:spPr bwMode="auto">
          <a:xfrm>
            <a:off x="6642100" y="39370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7" name="Oval 122"/>
          <p:cNvSpPr>
            <a:spLocks noChangeArrowheads="1"/>
          </p:cNvSpPr>
          <p:nvPr/>
        </p:nvSpPr>
        <p:spPr bwMode="auto">
          <a:xfrm>
            <a:off x="7480301" y="39370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8" name="Oval 123"/>
          <p:cNvSpPr>
            <a:spLocks noChangeArrowheads="1"/>
          </p:cNvSpPr>
          <p:nvPr/>
        </p:nvSpPr>
        <p:spPr bwMode="auto">
          <a:xfrm>
            <a:off x="8318501" y="39370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9" name="Oval 124"/>
          <p:cNvSpPr>
            <a:spLocks noChangeArrowheads="1"/>
          </p:cNvSpPr>
          <p:nvPr/>
        </p:nvSpPr>
        <p:spPr bwMode="auto">
          <a:xfrm>
            <a:off x="3276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0" name="Oval 125"/>
          <p:cNvSpPr>
            <a:spLocks noChangeArrowheads="1"/>
          </p:cNvSpPr>
          <p:nvPr/>
        </p:nvSpPr>
        <p:spPr bwMode="auto">
          <a:xfrm>
            <a:off x="41148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1" name="Oval 126"/>
          <p:cNvSpPr>
            <a:spLocks noChangeArrowheads="1"/>
          </p:cNvSpPr>
          <p:nvPr/>
        </p:nvSpPr>
        <p:spPr bwMode="auto">
          <a:xfrm>
            <a:off x="4953000" y="46355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2" name="Oval 127"/>
          <p:cNvSpPr>
            <a:spLocks noChangeArrowheads="1"/>
          </p:cNvSpPr>
          <p:nvPr/>
        </p:nvSpPr>
        <p:spPr bwMode="auto">
          <a:xfrm>
            <a:off x="57912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3" name="Oval 128"/>
          <p:cNvSpPr>
            <a:spLocks noChangeArrowheads="1"/>
          </p:cNvSpPr>
          <p:nvPr/>
        </p:nvSpPr>
        <p:spPr bwMode="auto">
          <a:xfrm>
            <a:off x="66294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4" name="Oval 129"/>
          <p:cNvSpPr>
            <a:spLocks noChangeArrowheads="1"/>
          </p:cNvSpPr>
          <p:nvPr/>
        </p:nvSpPr>
        <p:spPr bwMode="auto">
          <a:xfrm>
            <a:off x="7467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5" name="Oval 130"/>
          <p:cNvSpPr>
            <a:spLocks noChangeArrowheads="1"/>
          </p:cNvSpPr>
          <p:nvPr/>
        </p:nvSpPr>
        <p:spPr bwMode="auto">
          <a:xfrm>
            <a:off x="8305800" y="46355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6" name="Oval 131"/>
          <p:cNvSpPr>
            <a:spLocks noChangeArrowheads="1"/>
          </p:cNvSpPr>
          <p:nvPr/>
        </p:nvSpPr>
        <p:spPr bwMode="auto">
          <a:xfrm>
            <a:off x="3276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7" name="Oval 132"/>
          <p:cNvSpPr>
            <a:spLocks noChangeArrowheads="1"/>
          </p:cNvSpPr>
          <p:nvPr/>
        </p:nvSpPr>
        <p:spPr bwMode="auto">
          <a:xfrm>
            <a:off x="41148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8" name="Oval 133"/>
          <p:cNvSpPr>
            <a:spLocks noChangeArrowheads="1"/>
          </p:cNvSpPr>
          <p:nvPr/>
        </p:nvSpPr>
        <p:spPr bwMode="auto">
          <a:xfrm>
            <a:off x="49530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9" name="Oval 134"/>
          <p:cNvSpPr>
            <a:spLocks noChangeArrowheads="1"/>
          </p:cNvSpPr>
          <p:nvPr/>
        </p:nvSpPr>
        <p:spPr bwMode="auto">
          <a:xfrm>
            <a:off x="57912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80" name="Oval 135"/>
          <p:cNvSpPr>
            <a:spLocks noChangeArrowheads="1"/>
          </p:cNvSpPr>
          <p:nvPr/>
        </p:nvSpPr>
        <p:spPr bwMode="auto">
          <a:xfrm>
            <a:off x="66294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81" name="Oval 136"/>
          <p:cNvSpPr>
            <a:spLocks noChangeArrowheads="1"/>
          </p:cNvSpPr>
          <p:nvPr/>
        </p:nvSpPr>
        <p:spPr bwMode="auto">
          <a:xfrm>
            <a:off x="7467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82" name="Oval 137"/>
          <p:cNvSpPr>
            <a:spLocks noChangeArrowheads="1"/>
          </p:cNvSpPr>
          <p:nvPr/>
        </p:nvSpPr>
        <p:spPr bwMode="auto">
          <a:xfrm>
            <a:off x="8305800" y="52959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38200" y="-157124"/>
            <a:ext cx="10515600" cy="13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>
                <a:solidFill>
                  <a:srgbClr val="FFFCB9"/>
                </a:solidFill>
              </a:rPr>
              <a:t>Sperner’s Lemma</a:t>
            </a:r>
            <a:endParaRPr lang="en-US" sz="4100" dirty="0">
              <a:solidFill>
                <a:srgbClr val="FFFCB9"/>
              </a:solidFill>
            </a:endParaRPr>
          </a:p>
        </p:txBody>
      </p:sp>
      <p:sp>
        <p:nvSpPr>
          <p:cNvPr id="63" name="Text Box 223"/>
          <p:cNvSpPr txBox="1">
            <a:spLocks noChangeArrowheads="1"/>
          </p:cNvSpPr>
          <p:nvPr/>
        </p:nvSpPr>
        <p:spPr bwMode="auto">
          <a:xfrm>
            <a:off x="1812927" y="5748340"/>
            <a:ext cx="9371683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25" b="1" dirty="0"/>
              <a:t>Lemma:</a:t>
            </a:r>
            <a:r>
              <a:rPr lang="en-US" sz="2625" dirty="0"/>
              <a:t> No matter how the internal nodes are colored there exists a tri-chromatic triangle. In fact, an odd number of them.</a:t>
            </a:r>
          </a:p>
        </p:txBody>
      </p:sp>
    </p:spTree>
    <p:extLst>
      <p:ext uri="{BB962C8B-B14F-4D97-AF65-F5344CB8AC3E}">
        <p14:creationId xmlns:p14="http://schemas.microsoft.com/office/powerpoint/2010/main" val="1387890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12" name="AutoShape 152"/>
          <p:cNvSpPr>
            <a:spLocks noChangeArrowheads="1"/>
          </p:cNvSpPr>
          <p:nvPr/>
        </p:nvSpPr>
        <p:spPr bwMode="auto">
          <a:xfrm flipH="1" flipV="1">
            <a:off x="5092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52962" name="Group 2"/>
          <p:cNvGraphicFramePr>
            <a:graphicFrameLocks noGrp="1"/>
          </p:cNvGraphicFramePr>
          <p:nvPr/>
        </p:nvGraphicFramePr>
        <p:xfrm>
          <a:off x="3429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276601" y="1244600"/>
            <a:ext cx="5346700" cy="4356100"/>
            <a:chOff x="1104" y="784"/>
            <a:chExt cx="3368" cy="2744"/>
          </a:xfrm>
        </p:grpSpPr>
        <p:sp>
          <p:nvSpPr>
            <p:cNvPr id="37994" name="Oval 90"/>
            <p:cNvSpPr>
              <a:spLocks noChangeArrowheads="1"/>
            </p:cNvSpPr>
            <p:nvPr/>
          </p:nvSpPr>
          <p:spPr bwMode="auto">
            <a:xfrm>
              <a:off x="1104" y="78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5" name="Oval 91"/>
            <p:cNvSpPr>
              <a:spLocks noChangeArrowheads="1"/>
            </p:cNvSpPr>
            <p:nvPr/>
          </p:nvSpPr>
          <p:spPr bwMode="auto">
            <a:xfrm>
              <a:off x="1632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6" name="Oval 92"/>
            <p:cNvSpPr>
              <a:spLocks noChangeArrowheads="1"/>
            </p:cNvSpPr>
            <p:nvPr/>
          </p:nvSpPr>
          <p:spPr bwMode="auto">
            <a:xfrm>
              <a:off x="2160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7" name="Oval 93"/>
            <p:cNvSpPr>
              <a:spLocks noChangeArrowheads="1"/>
            </p:cNvSpPr>
            <p:nvPr/>
          </p:nvSpPr>
          <p:spPr bwMode="auto">
            <a:xfrm>
              <a:off x="2688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8" name="Oval 94"/>
            <p:cNvSpPr>
              <a:spLocks noChangeArrowheads="1"/>
            </p:cNvSpPr>
            <p:nvPr/>
          </p:nvSpPr>
          <p:spPr bwMode="auto">
            <a:xfrm>
              <a:off x="3216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9" name="Oval 95"/>
            <p:cNvSpPr>
              <a:spLocks noChangeArrowheads="1"/>
            </p:cNvSpPr>
            <p:nvPr/>
          </p:nvSpPr>
          <p:spPr bwMode="auto">
            <a:xfrm>
              <a:off x="3744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0" name="Oval 96"/>
            <p:cNvSpPr>
              <a:spLocks noChangeArrowheads="1"/>
            </p:cNvSpPr>
            <p:nvPr/>
          </p:nvSpPr>
          <p:spPr bwMode="auto">
            <a:xfrm>
              <a:off x="4272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1" name="Oval 97"/>
            <p:cNvSpPr>
              <a:spLocks noChangeArrowheads="1"/>
            </p:cNvSpPr>
            <p:nvPr/>
          </p:nvSpPr>
          <p:spPr bwMode="auto">
            <a:xfrm>
              <a:off x="1104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2" name="Oval 98"/>
            <p:cNvSpPr>
              <a:spLocks noChangeArrowheads="1"/>
            </p:cNvSpPr>
            <p:nvPr/>
          </p:nvSpPr>
          <p:spPr bwMode="auto">
            <a:xfrm>
              <a:off x="1632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3" name="Oval 99"/>
            <p:cNvSpPr>
              <a:spLocks noChangeArrowheads="1"/>
            </p:cNvSpPr>
            <p:nvPr/>
          </p:nvSpPr>
          <p:spPr bwMode="auto">
            <a:xfrm>
              <a:off x="2160" y="120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4" name="Oval 100"/>
            <p:cNvSpPr>
              <a:spLocks noChangeArrowheads="1"/>
            </p:cNvSpPr>
            <p:nvPr/>
          </p:nvSpPr>
          <p:spPr bwMode="auto">
            <a:xfrm>
              <a:off x="2688" y="120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5" name="Oval 101"/>
            <p:cNvSpPr>
              <a:spLocks noChangeArrowheads="1"/>
            </p:cNvSpPr>
            <p:nvPr/>
          </p:nvSpPr>
          <p:spPr bwMode="auto">
            <a:xfrm>
              <a:off x="3216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6" name="Oval 102"/>
            <p:cNvSpPr>
              <a:spLocks noChangeArrowheads="1"/>
            </p:cNvSpPr>
            <p:nvPr/>
          </p:nvSpPr>
          <p:spPr bwMode="auto">
            <a:xfrm>
              <a:off x="3744" y="120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7" name="Oval 103"/>
            <p:cNvSpPr>
              <a:spLocks noChangeArrowheads="1"/>
            </p:cNvSpPr>
            <p:nvPr/>
          </p:nvSpPr>
          <p:spPr bwMode="auto">
            <a:xfrm>
              <a:off x="4272" y="120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8" name="Oval 104"/>
            <p:cNvSpPr>
              <a:spLocks noChangeArrowheads="1"/>
            </p:cNvSpPr>
            <p:nvPr/>
          </p:nvSpPr>
          <p:spPr bwMode="auto">
            <a:xfrm>
              <a:off x="1104" y="163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9" name="Oval 105"/>
            <p:cNvSpPr>
              <a:spLocks noChangeArrowheads="1"/>
            </p:cNvSpPr>
            <p:nvPr/>
          </p:nvSpPr>
          <p:spPr bwMode="auto">
            <a:xfrm>
              <a:off x="1632" y="1632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0" name="Oval 106"/>
            <p:cNvSpPr>
              <a:spLocks noChangeArrowheads="1"/>
            </p:cNvSpPr>
            <p:nvPr/>
          </p:nvSpPr>
          <p:spPr bwMode="auto">
            <a:xfrm>
              <a:off x="2160" y="163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1" name="Oval 107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2" name="Oval 108"/>
            <p:cNvSpPr>
              <a:spLocks noChangeArrowheads="1"/>
            </p:cNvSpPr>
            <p:nvPr/>
          </p:nvSpPr>
          <p:spPr bwMode="auto">
            <a:xfrm>
              <a:off x="3216" y="1632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3" name="Oval 109"/>
            <p:cNvSpPr>
              <a:spLocks noChangeArrowheads="1"/>
            </p:cNvSpPr>
            <p:nvPr/>
          </p:nvSpPr>
          <p:spPr bwMode="auto">
            <a:xfrm>
              <a:off x="3744" y="1632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4" name="Oval 110"/>
            <p:cNvSpPr>
              <a:spLocks noChangeArrowheads="1"/>
            </p:cNvSpPr>
            <p:nvPr/>
          </p:nvSpPr>
          <p:spPr bwMode="auto">
            <a:xfrm>
              <a:off x="4272" y="1632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5" name="Oval 111"/>
            <p:cNvSpPr>
              <a:spLocks noChangeArrowheads="1"/>
            </p:cNvSpPr>
            <p:nvPr/>
          </p:nvSpPr>
          <p:spPr bwMode="auto">
            <a:xfrm>
              <a:off x="1104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6" name="Oval 112"/>
            <p:cNvSpPr>
              <a:spLocks noChangeArrowheads="1"/>
            </p:cNvSpPr>
            <p:nvPr/>
          </p:nvSpPr>
          <p:spPr bwMode="auto">
            <a:xfrm>
              <a:off x="1632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7" name="Oval 113"/>
            <p:cNvSpPr>
              <a:spLocks noChangeArrowheads="1"/>
            </p:cNvSpPr>
            <p:nvPr/>
          </p:nvSpPr>
          <p:spPr bwMode="auto">
            <a:xfrm>
              <a:off x="2160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8" name="Oval 114"/>
            <p:cNvSpPr>
              <a:spLocks noChangeArrowheads="1"/>
            </p:cNvSpPr>
            <p:nvPr/>
          </p:nvSpPr>
          <p:spPr bwMode="auto">
            <a:xfrm>
              <a:off x="2688" y="206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9" name="Oval 115"/>
            <p:cNvSpPr>
              <a:spLocks noChangeArrowheads="1"/>
            </p:cNvSpPr>
            <p:nvPr/>
          </p:nvSpPr>
          <p:spPr bwMode="auto">
            <a:xfrm>
              <a:off x="3216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0" name="Oval 116"/>
            <p:cNvSpPr>
              <a:spLocks noChangeArrowheads="1"/>
            </p:cNvSpPr>
            <p:nvPr/>
          </p:nvSpPr>
          <p:spPr bwMode="auto">
            <a:xfrm>
              <a:off x="3744" y="2064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1" name="Oval 117"/>
            <p:cNvSpPr>
              <a:spLocks noChangeArrowheads="1"/>
            </p:cNvSpPr>
            <p:nvPr/>
          </p:nvSpPr>
          <p:spPr bwMode="auto">
            <a:xfrm>
              <a:off x="4272" y="206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2" name="Oval 118"/>
            <p:cNvSpPr>
              <a:spLocks noChangeArrowheads="1"/>
            </p:cNvSpPr>
            <p:nvPr/>
          </p:nvSpPr>
          <p:spPr bwMode="auto">
            <a:xfrm>
              <a:off x="1112" y="24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3" name="Oval 119"/>
            <p:cNvSpPr>
              <a:spLocks noChangeArrowheads="1"/>
            </p:cNvSpPr>
            <p:nvPr/>
          </p:nvSpPr>
          <p:spPr bwMode="auto">
            <a:xfrm>
              <a:off x="1640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4" name="Oval 120"/>
            <p:cNvSpPr>
              <a:spLocks noChangeArrowheads="1"/>
            </p:cNvSpPr>
            <p:nvPr/>
          </p:nvSpPr>
          <p:spPr bwMode="auto">
            <a:xfrm>
              <a:off x="2168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5" name="Oval 121"/>
            <p:cNvSpPr>
              <a:spLocks noChangeArrowheads="1"/>
            </p:cNvSpPr>
            <p:nvPr/>
          </p:nvSpPr>
          <p:spPr bwMode="auto">
            <a:xfrm>
              <a:off x="2696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6" name="Oval 122"/>
            <p:cNvSpPr>
              <a:spLocks noChangeArrowheads="1"/>
            </p:cNvSpPr>
            <p:nvPr/>
          </p:nvSpPr>
          <p:spPr bwMode="auto">
            <a:xfrm>
              <a:off x="3224" y="248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7" name="Oval 123"/>
            <p:cNvSpPr>
              <a:spLocks noChangeArrowheads="1"/>
            </p:cNvSpPr>
            <p:nvPr/>
          </p:nvSpPr>
          <p:spPr bwMode="auto">
            <a:xfrm>
              <a:off x="3752" y="24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8" name="Oval 124"/>
            <p:cNvSpPr>
              <a:spLocks noChangeArrowheads="1"/>
            </p:cNvSpPr>
            <p:nvPr/>
          </p:nvSpPr>
          <p:spPr bwMode="auto">
            <a:xfrm>
              <a:off x="4280" y="248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9" name="Oval 125"/>
            <p:cNvSpPr>
              <a:spLocks noChangeArrowheads="1"/>
            </p:cNvSpPr>
            <p:nvPr/>
          </p:nvSpPr>
          <p:spPr bwMode="auto">
            <a:xfrm>
              <a:off x="1104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0" name="Oval 126"/>
            <p:cNvSpPr>
              <a:spLocks noChangeArrowheads="1"/>
            </p:cNvSpPr>
            <p:nvPr/>
          </p:nvSpPr>
          <p:spPr bwMode="auto">
            <a:xfrm>
              <a:off x="1632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1" name="Oval 127"/>
            <p:cNvSpPr>
              <a:spLocks noChangeArrowheads="1"/>
            </p:cNvSpPr>
            <p:nvPr/>
          </p:nvSpPr>
          <p:spPr bwMode="auto">
            <a:xfrm>
              <a:off x="2160" y="292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2" name="Oval 128"/>
            <p:cNvSpPr>
              <a:spLocks noChangeArrowheads="1"/>
            </p:cNvSpPr>
            <p:nvPr/>
          </p:nvSpPr>
          <p:spPr bwMode="auto">
            <a:xfrm>
              <a:off x="2688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3" name="Oval 129"/>
            <p:cNvSpPr>
              <a:spLocks noChangeArrowheads="1"/>
            </p:cNvSpPr>
            <p:nvPr/>
          </p:nvSpPr>
          <p:spPr bwMode="auto">
            <a:xfrm>
              <a:off x="3216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4" name="Oval 130"/>
            <p:cNvSpPr>
              <a:spLocks noChangeArrowheads="1"/>
            </p:cNvSpPr>
            <p:nvPr/>
          </p:nvSpPr>
          <p:spPr bwMode="auto">
            <a:xfrm>
              <a:off x="3744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5" name="Oval 131"/>
            <p:cNvSpPr>
              <a:spLocks noChangeArrowheads="1"/>
            </p:cNvSpPr>
            <p:nvPr/>
          </p:nvSpPr>
          <p:spPr bwMode="auto">
            <a:xfrm>
              <a:off x="4272" y="292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6" name="Oval 132"/>
            <p:cNvSpPr>
              <a:spLocks noChangeArrowheads="1"/>
            </p:cNvSpPr>
            <p:nvPr/>
          </p:nvSpPr>
          <p:spPr bwMode="auto">
            <a:xfrm>
              <a:off x="1104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7" name="Oval 133"/>
            <p:cNvSpPr>
              <a:spLocks noChangeArrowheads="1"/>
            </p:cNvSpPr>
            <p:nvPr/>
          </p:nvSpPr>
          <p:spPr bwMode="auto">
            <a:xfrm>
              <a:off x="1632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8" name="Oval 134"/>
            <p:cNvSpPr>
              <a:spLocks noChangeArrowheads="1"/>
            </p:cNvSpPr>
            <p:nvPr/>
          </p:nvSpPr>
          <p:spPr bwMode="auto">
            <a:xfrm>
              <a:off x="2160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9" name="Oval 135"/>
            <p:cNvSpPr>
              <a:spLocks noChangeArrowheads="1"/>
            </p:cNvSpPr>
            <p:nvPr/>
          </p:nvSpPr>
          <p:spPr bwMode="auto">
            <a:xfrm>
              <a:off x="2688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40" name="Oval 136"/>
            <p:cNvSpPr>
              <a:spLocks noChangeArrowheads="1"/>
            </p:cNvSpPr>
            <p:nvPr/>
          </p:nvSpPr>
          <p:spPr bwMode="auto">
            <a:xfrm>
              <a:off x="3216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41" name="Oval 137"/>
            <p:cNvSpPr>
              <a:spLocks noChangeArrowheads="1"/>
            </p:cNvSpPr>
            <p:nvPr/>
          </p:nvSpPr>
          <p:spPr bwMode="auto">
            <a:xfrm>
              <a:off x="3744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42" name="Oval 138"/>
            <p:cNvSpPr>
              <a:spLocks noChangeArrowheads="1"/>
            </p:cNvSpPr>
            <p:nvPr/>
          </p:nvSpPr>
          <p:spPr bwMode="auto">
            <a:xfrm>
              <a:off x="4272" y="3336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553101" name="Line 141"/>
          <p:cNvSpPr>
            <a:spLocks noChangeShapeType="1"/>
          </p:cNvSpPr>
          <p:nvPr/>
        </p:nvSpPr>
        <p:spPr bwMode="auto">
          <a:xfrm flipV="1">
            <a:off x="3784600" y="510540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2" name="Line 142"/>
          <p:cNvSpPr>
            <a:spLocks noChangeShapeType="1"/>
          </p:cNvSpPr>
          <p:nvPr/>
        </p:nvSpPr>
        <p:spPr bwMode="auto">
          <a:xfrm>
            <a:off x="4165601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3" name="Line 143"/>
          <p:cNvSpPr>
            <a:spLocks noChangeShapeType="1"/>
          </p:cNvSpPr>
          <p:nvPr/>
        </p:nvSpPr>
        <p:spPr bwMode="auto">
          <a:xfrm flipV="1">
            <a:off x="4533900" y="49022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4" name="Line 144"/>
          <p:cNvSpPr>
            <a:spLocks noChangeShapeType="1"/>
          </p:cNvSpPr>
          <p:nvPr/>
        </p:nvSpPr>
        <p:spPr bwMode="auto">
          <a:xfrm flipH="1" flipV="1">
            <a:off x="4495800" y="449580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5" name="Line 145"/>
          <p:cNvSpPr>
            <a:spLocks noChangeShapeType="1"/>
          </p:cNvSpPr>
          <p:nvPr/>
        </p:nvSpPr>
        <p:spPr bwMode="auto">
          <a:xfrm flipH="1" flipV="1">
            <a:off x="3924301" y="438150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6" name="Line 146"/>
          <p:cNvSpPr>
            <a:spLocks noChangeShapeType="1"/>
          </p:cNvSpPr>
          <p:nvPr/>
        </p:nvSpPr>
        <p:spPr bwMode="auto">
          <a:xfrm flipH="1" flipV="1">
            <a:off x="3784601" y="3898901"/>
            <a:ext cx="177799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7" name="Line 147"/>
          <p:cNvSpPr>
            <a:spLocks noChangeShapeType="1"/>
          </p:cNvSpPr>
          <p:nvPr/>
        </p:nvSpPr>
        <p:spPr bwMode="auto">
          <a:xfrm flipV="1">
            <a:off x="3771900" y="373380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553108" name="Line 148"/>
          <p:cNvSpPr>
            <a:spLocks noChangeShapeType="1"/>
          </p:cNvSpPr>
          <p:nvPr/>
        </p:nvSpPr>
        <p:spPr bwMode="auto">
          <a:xfrm>
            <a:off x="4114800" y="3733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553109" name="Line 149"/>
          <p:cNvSpPr>
            <a:spLocks noChangeShapeType="1"/>
          </p:cNvSpPr>
          <p:nvPr/>
        </p:nvSpPr>
        <p:spPr bwMode="auto">
          <a:xfrm flipV="1">
            <a:off x="4495801" y="3657601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553110" name="Line 150"/>
          <p:cNvSpPr>
            <a:spLocks noChangeShapeType="1"/>
          </p:cNvSpPr>
          <p:nvPr/>
        </p:nvSpPr>
        <p:spPr bwMode="auto">
          <a:xfrm>
            <a:off x="4940300" y="36957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553111" name="Line 151"/>
          <p:cNvSpPr>
            <a:spLocks noChangeShapeType="1"/>
          </p:cNvSpPr>
          <p:nvPr/>
        </p:nvSpPr>
        <p:spPr bwMode="auto">
          <a:xfrm flipV="1">
            <a:off x="5257800" y="3657601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553114" name="Oval 154"/>
          <p:cNvSpPr>
            <a:spLocks noChangeArrowheads="1"/>
          </p:cNvSpPr>
          <p:nvPr/>
        </p:nvSpPr>
        <p:spPr bwMode="auto">
          <a:xfrm>
            <a:off x="3670301" y="5219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15" name="Rectangle 155"/>
          <p:cNvSpPr>
            <a:spLocks noChangeArrowheads="1"/>
          </p:cNvSpPr>
          <p:nvPr/>
        </p:nvSpPr>
        <p:spPr bwMode="auto">
          <a:xfrm>
            <a:off x="5562601" y="3379788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-111" charset="0"/>
              </a:rPr>
              <a:t>!</a:t>
            </a:r>
            <a:endParaRPr lang="en-US" sz="2400"/>
          </a:p>
        </p:txBody>
      </p:sp>
      <p:sp>
        <p:nvSpPr>
          <p:cNvPr id="69" name="Text Box 223"/>
          <p:cNvSpPr txBox="1">
            <a:spLocks noChangeArrowheads="1"/>
          </p:cNvSpPr>
          <p:nvPr/>
        </p:nvSpPr>
        <p:spPr bwMode="auto">
          <a:xfrm>
            <a:off x="1812927" y="5748340"/>
            <a:ext cx="9371683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25" b="1" dirty="0"/>
              <a:t>Lemma:</a:t>
            </a:r>
            <a:r>
              <a:rPr lang="en-US" sz="2625" dirty="0"/>
              <a:t> No matter how the internal nodes are colored there exists a tri-chromatic triangle. In fact, an odd number of them.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38200" y="-157124"/>
            <a:ext cx="10515600" cy="13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>
                <a:solidFill>
                  <a:srgbClr val="FFFCB9"/>
                </a:solidFill>
              </a:rPr>
              <a:t>Sperner’s Lemma</a:t>
            </a:r>
            <a:endParaRPr lang="en-US" sz="4100" dirty="0">
              <a:solidFill>
                <a:srgbClr val="FFF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2" grpId="0" animBg="1"/>
      <p:bldP spid="553101" grpId="0" animBg="1"/>
      <p:bldP spid="553102" grpId="0" animBg="1"/>
      <p:bldP spid="553103" grpId="0" animBg="1"/>
      <p:bldP spid="553104" grpId="0" animBg="1"/>
      <p:bldP spid="553105" grpId="0" animBg="1"/>
      <p:bldP spid="553106" grpId="0" animBg="1"/>
      <p:bldP spid="553107" grpId="0" animBg="1"/>
      <p:bldP spid="553108" grpId="0" animBg="1"/>
      <p:bldP spid="553109" grpId="0" animBg="1"/>
      <p:bldP spid="553110" grpId="0" animBg="1"/>
      <p:bldP spid="553111" grpId="0" animBg="1"/>
      <p:bldP spid="553114" grpId="0" animBg="1"/>
      <p:bldP spid="5531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20" name="AutoShape 164"/>
          <p:cNvSpPr>
            <a:spLocks noChangeArrowheads="1"/>
          </p:cNvSpPr>
          <p:nvPr/>
        </p:nvSpPr>
        <p:spPr bwMode="auto">
          <a:xfrm flipH="1" flipV="1">
            <a:off x="5943601" y="4114801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21" name="AutoShape 165"/>
          <p:cNvSpPr>
            <a:spLocks noChangeArrowheads="1"/>
          </p:cNvSpPr>
          <p:nvPr/>
        </p:nvSpPr>
        <p:spPr bwMode="auto">
          <a:xfrm>
            <a:off x="7620001" y="4800601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940" name="AutoShape 2"/>
          <p:cNvSpPr>
            <a:spLocks noChangeArrowheads="1"/>
          </p:cNvSpPr>
          <p:nvPr/>
        </p:nvSpPr>
        <p:spPr bwMode="auto">
          <a:xfrm flipH="1" flipV="1">
            <a:off x="5092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57059" name="Group 3"/>
          <p:cNvGraphicFramePr>
            <a:graphicFrameLocks noGrp="1"/>
          </p:cNvGraphicFramePr>
          <p:nvPr/>
        </p:nvGraphicFramePr>
        <p:xfrm>
          <a:off x="3429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276601" y="1244600"/>
            <a:ext cx="5346700" cy="4356100"/>
            <a:chOff x="1104" y="784"/>
            <a:chExt cx="3368" cy="2744"/>
          </a:xfrm>
        </p:grpSpPr>
        <p:sp>
          <p:nvSpPr>
            <p:cNvPr id="40053" name="Oval 91"/>
            <p:cNvSpPr>
              <a:spLocks noChangeArrowheads="1"/>
            </p:cNvSpPr>
            <p:nvPr/>
          </p:nvSpPr>
          <p:spPr bwMode="auto">
            <a:xfrm>
              <a:off x="1104" y="78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4" name="Oval 92"/>
            <p:cNvSpPr>
              <a:spLocks noChangeArrowheads="1"/>
            </p:cNvSpPr>
            <p:nvPr/>
          </p:nvSpPr>
          <p:spPr bwMode="auto">
            <a:xfrm>
              <a:off x="1632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5" name="Oval 93"/>
            <p:cNvSpPr>
              <a:spLocks noChangeArrowheads="1"/>
            </p:cNvSpPr>
            <p:nvPr/>
          </p:nvSpPr>
          <p:spPr bwMode="auto">
            <a:xfrm>
              <a:off x="2160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6" name="Oval 94"/>
            <p:cNvSpPr>
              <a:spLocks noChangeArrowheads="1"/>
            </p:cNvSpPr>
            <p:nvPr/>
          </p:nvSpPr>
          <p:spPr bwMode="auto">
            <a:xfrm>
              <a:off x="2688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7" name="Oval 95"/>
            <p:cNvSpPr>
              <a:spLocks noChangeArrowheads="1"/>
            </p:cNvSpPr>
            <p:nvPr/>
          </p:nvSpPr>
          <p:spPr bwMode="auto">
            <a:xfrm>
              <a:off x="3216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8" name="Oval 96"/>
            <p:cNvSpPr>
              <a:spLocks noChangeArrowheads="1"/>
            </p:cNvSpPr>
            <p:nvPr/>
          </p:nvSpPr>
          <p:spPr bwMode="auto">
            <a:xfrm>
              <a:off x="3744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9" name="Oval 97"/>
            <p:cNvSpPr>
              <a:spLocks noChangeArrowheads="1"/>
            </p:cNvSpPr>
            <p:nvPr/>
          </p:nvSpPr>
          <p:spPr bwMode="auto">
            <a:xfrm>
              <a:off x="4272" y="78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0" name="Oval 98"/>
            <p:cNvSpPr>
              <a:spLocks noChangeArrowheads="1"/>
            </p:cNvSpPr>
            <p:nvPr/>
          </p:nvSpPr>
          <p:spPr bwMode="auto">
            <a:xfrm>
              <a:off x="1104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1" name="Oval 99"/>
            <p:cNvSpPr>
              <a:spLocks noChangeArrowheads="1"/>
            </p:cNvSpPr>
            <p:nvPr/>
          </p:nvSpPr>
          <p:spPr bwMode="auto">
            <a:xfrm>
              <a:off x="1632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2" name="Oval 100"/>
            <p:cNvSpPr>
              <a:spLocks noChangeArrowheads="1"/>
            </p:cNvSpPr>
            <p:nvPr/>
          </p:nvSpPr>
          <p:spPr bwMode="auto">
            <a:xfrm>
              <a:off x="2160" y="120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3" name="Oval 101"/>
            <p:cNvSpPr>
              <a:spLocks noChangeArrowheads="1"/>
            </p:cNvSpPr>
            <p:nvPr/>
          </p:nvSpPr>
          <p:spPr bwMode="auto">
            <a:xfrm>
              <a:off x="2688" y="120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4" name="Oval 102"/>
            <p:cNvSpPr>
              <a:spLocks noChangeArrowheads="1"/>
            </p:cNvSpPr>
            <p:nvPr/>
          </p:nvSpPr>
          <p:spPr bwMode="auto">
            <a:xfrm>
              <a:off x="3216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5" name="Oval 103"/>
            <p:cNvSpPr>
              <a:spLocks noChangeArrowheads="1"/>
            </p:cNvSpPr>
            <p:nvPr/>
          </p:nvSpPr>
          <p:spPr bwMode="auto">
            <a:xfrm>
              <a:off x="3744" y="120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6" name="Oval 104"/>
            <p:cNvSpPr>
              <a:spLocks noChangeArrowheads="1"/>
            </p:cNvSpPr>
            <p:nvPr/>
          </p:nvSpPr>
          <p:spPr bwMode="auto">
            <a:xfrm>
              <a:off x="4272" y="120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7" name="Oval 105"/>
            <p:cNvSpPr>
              <a:spLocks noChangeArrowheads="1"/>
            </p:cNvSpPr>
            <p:nvPr/>
          </p:nvSpPr>
          <p:spPr bwMode="auto">
            <a:xfrm>
              <a:off x="1104" y="163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8" name="Oval 106"/>
            <p:cNvSpPr>
              <a:spLocks noChangeArrowheads="1"/>
            </p:cNvSpPr>
            <p:nvPr/>
          </p:nvSpPr>
          <p:spPr bwMode="auto">
            <a:xfrm>
              <a:off x="1632" y="1632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9" name="Oval 107"/>
            <p:cNvSpPr>
              <a:spLocks noChangeArrowheads="1"/>
            </p:cNvSpPr>
            <p:nvPr/>
          </p:nvSpPr>
          <p:spPr bwMode="auto">
            <a:xfrm>
              <a:off x="2160" y="163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0" name="Oval 108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1" name="Oval 109"/>
            <p:cNvSpPr>
              <a:spLocks noChangeArrowheads="1"/>
            </p:cNvSpPr>
            <p:nvPr/>
          </p:nvSpPr>
          <p:spPr bwMode="auto">
            <a:xfrm>
              <a:off x="3216" y="1632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2" name="Oval 110"/>
            <p:cNvSpPr>
              <a:spLocks noChangeArrowheads="1"/>
            </p:cNvSpPr>
            <p:nvPr/>
          </p:nvSpPr>
          <p:spPr bwMode="auto">
            <a:xfrm>
              <a:off x="3744" y="1632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3" name="Oval 111"/>
            <p:cNvSpPr>
              <a:spLocks noChangeArrowheads="1"/>
            </p:cNvSpPr>
            <p:nvPr/>
          </p:nvSpPr>
          <p:spPr bwMode="auto">
            <a:xfrm>
              <a:off x="4272" y="1632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4" name="Oval 112"/>
            <p:cNvSpPr>
              <a:spLocks noChangeArrowheads="1"/>
            </p:cNvSpPr>
            <p:nvPr/>
          </p:nvSpPr>
          <p:spPr bwMode="auto">
            <a:xfrm>
              <a:off x="1104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5" name="Oval 113"/>
            <p:cNvSpPr>
              <a:spLocks noChangeArrowheads="1"/>
            </p:cNvSpPr>
            <p:nvPr/>
          </p:nvSpPr>
          <p:spPr bwMode="auto">
            <a:xfrm>
              <a:off x="1632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6" name="Oval 114"/>
            <p:cNvSpPr>
              <a:spLocks noChangeArrowheads="1"/>
            </p:cNvSpPr>
            <p:nvPr/>
          </p:nvSpPr>
          <p:spPr bwMode="auto">
            <a:xfrm>
              <a:off x="2160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7" name="Oval 115"/>
            <p:cNvSpPr>
              <a:spLocks noChangeArrowheads="1"/>
            </p:cNvSpPr>
            <p:nvPr/>
          </p:nvSpPr>
          <p:spPr bwMode="auto">
            <a:xfrm>
              <a:off x="2688" y="206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8" name="Oval 116"/>
            <p:cNvSpPr>
              <a:spLocks noChangeArrowheads="1"/>
            </p:cNvSpPr>
            <p:nvPr/>
          </p:nvSpPr>
          <p:spPr bwMode="auto">
            <a:xfrm>
              <a:off x="3216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9" name="Oval 117"/>
            <p:cNvSpPr>
              <a:spLocks noChangeArrowheads="1"/>
            </p:cNvSpPr>
            <p:nvPr/>
          </p:nvSpPr>
          <p:spPr bwMode="auto">
            <a:xfrm>
              <a:off x="3744" y="2064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0" name="Oval 118"/>
            <p:cNvSpPr>
              <a:spLocks noChangeArrowheads="1"/>
            </p:cNvSpPr>
            <p:nvPr/>
          </p:nvSpPr>
          <p:spPr bwMode="auto">
            <a:xfrm>
              <a:off x="4272" y="2064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1" name="Oval 119"/>
            <p:cNvSpPr>
              <a:spLocks noChangeArrowheads="1"/>
            </p:cNvSpPr>
            <p:nvPr/>
          </p:nvSpPr>
          <p:spPr bwMode="auto">
            <a:xfrm>
              <a:off x="1112" y="24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2" name="Oval 120"/>
            <p:cNvSpPr>
              <a:spLocks noChangeArrowheads="1"/>
            </p:cNvSpPr>
            <p:nvPr/>
          </p:nvSpPr>
          <p:spPr bwMode="auto">
            <a:xfrm>
              <a:off x="1640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3" name="Oval 121"/>
            <p:cNvSpPr>
              <a:spLocks noChangeArrowheads="1"/>
            </p:cNvSpPr>
            <p:nvPr/>
          </p:nvSpPr>
          <p:spPr bwMode="auto">
            <a:xfrm>
              <a:off x="2168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4" name="Oval 122"/>
            <p:cNvSpPr>
              <a:spLocks noChangeArrowheads="1"/>
            </p:cNvSpPr>
            <p:nvPr/>
          </p:nvSpPr>
          <p:spPr bwMode="auto">
            <a:xfrm>
              <a:off x="2696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5" name="Oval 123"/>
            <p:cNvSpPr>
              <a:spLocks noChangeArrowheads="1"/>
            </p:cNvSpPr>
            <p:nvPr/>
          </p:nvSpPr>
          <p:spPr bwMode="auto">
            <a:xfrm>
              <a:off x="3224" y="248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6" name="Oval 124"/>
            <p:cNvSpPr>
              <a:spLocks noChangeArrowheads="1"/>
            </p:cNvSpPr>
            <p:nvPr/>
          </p:nvSpPr>
          <p:spPr bwMode="auto">
            <a:xfrm>
              <a:off x="3752" y="24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7" name="Oval 125"/>
            <p:cNvSpPr>
              <a:spLocks noChangeArrowheads="1"/>
            </p:cNvSpPr>
            <p:nvPr/>
          </p:nvSpPr>
          <p:spPr bwMode="auto">
            <a:xfrm>
              <a:off x="4280" y="248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8" name="Oval 126"/>
            <p:cNvSpPr>
              <a:spLocks noChangeArrowheads="1"/>
            </p:cNvSpPr>
            <p:nvPr/>
          </p:nvSpPr>
          <p:spPr bwMode="auto">
            <a:xfrm>
              <a:off x="1104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9" name="Oval 127"/>
            <p:cNvSpPr>
              <a:spLocks noChangeArrowheads="1"/>
            </p:cNvSpPr>
            <p:nvPr/>
          </p:nvSpPr>
          <p:spPr bwMode="auto">
            <a:xfrm>
              <a:off x="1632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0" name="Oval 128"/>
            <p:cNvSpPr>
              <a:spLocks noChangeArrowheads="1"/>
            </p:cNvSpPr>
            <p:nvPr/>
          </p:nvSpPr>
          <p:spPr bwMode="auto">
            <a:xfrm>
              <a:off x="2160" y="292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1" name="Oval 129"/>
            <p:cNvSpPr>
              <a:spLocks noChangeArrowheads="1"/>
            </p:cNvSpPr>
            <p:nvPr/>
          </p:nvSpPr>
          <p:spPr bwMode="auto">
            <a:xfrm>
              <a:off x="2688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2" name="Oval 130"/>
            <p:cNvSpPr>
              <a:spLocks noChangeArrowheads="1"/>
            </p:cNvSpPr>
            <p:nvPr/>
          </p:nvSpPr>
          <p:spPr bwMode="auto">
            <a:xfrm>
              <a:off x="3216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3" name="Oval 131"/>
            <p:cNvSpPr>
              <a:spLocks noChangeArrowheads="1"/>
            </p:cNvSpPr>
            <p:nvPr/>
          </p:nvSpPr>
          <p:spPr bwMode="auto">
            <a:xfrm>
              <a:off x="3744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4" name="Oval 132"/>
            <p:cNvSpPr>
              <a:spLocks noChangeArrowheads="1"/>
            </p:cNvSpPr>
            <p:nvPr/>
          </p:nvSpPr>
          <p:spPr bwMode="auto">
            <a:xfrm>
              <a:off x="4272" y="2920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5" name="Oval 133"/>
            <p:cNvSpPr>
              <a:spLocks noChangeArrowheads="1"/>
            </p:cNvSpPr>
            <p:nvPr/>
          </p:nvSpPr>
          <p:spPr bwMode="auto">
            <a:xfrm>
              <a:off x="1104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6" name="Oval 134"/>
            <p:cNvSpPr>
              <a:spLocks noChangeArrowheads="1"/>
            </p:cNvSpPr>
            <p:nvPr/>
          </p:nvSpPr>
          <p:spPr bwMode="auto">
            <a:xfrm>
              <a:off x="1632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7" name="Oval 135"/>
            <p:cNvSpPr>
              <a:spLocks noChangeArrowheads="1"/>
            </p:cNvSpPr>
            <p:nvPr/>
          </p:nvSpPr>
          <p:spPr bwMode="auto">
            <a:xfrm>
              <a:off x="2160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8" name="Oval 136"/>
            <p:cNvSpPr>
              <a:spLocks noChangeArrowheads="1"/>
            </p:cNvSpPr>
            <p:nvPr/>
          </p:nvSpPr>
          <p:spPr bwMode="auto">
            <a:xfrm>
              <a:off x="2688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9" name="Oval 137"/>
            <p:cNvSpPr>
              <a:spLocks noChangeArrowheads="1"/>
            </p:cNvSpPr>
            <p:nvPr/>
          </p:nvSpPr>
          <p:spPr bwMode="auto">
            <a:xfrm>
              <a:off x="3216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100" name="Oval 138"/>
            <p:cNvSpPr>
              <a:spLocks noChangeArrowheads="1"/>
            </p:cNvSpPr>
            <p:nvPr/>
          </p:nvSpPr>
          <p:spPr bwMode="auto">
            <a:xfrm>
              <a:off x="3744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101" name="Oval 139"/>
            <p:cNvSpPr>
              <a:spLocks noChangeArrowheads="1"/>
            </p:cNvSpPr>
            <p:nvPr/>
          </p:nvSpPr>
          <p:spPr bwMode="auto">
            <a:xfrm>
              <a:off x="4272" y="3336"/>
              <a:ext cx="192" cy="19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40030" name="Oval 153"/>
          <p:cNvSpPr>
            <a:spLocks noChangeArrowheads="1"/>
          </p:cNvSpPr>
          <p:nvPr/>
        </p:nvSpPr>
        <p:spPr bwMode="auto">
          <a:xfrm>
            <a:off x="3670301" y="5219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0" name="Oval 154"/>
          <p:cNvSpPr>
            <a:spLocks noChangeArrowheads="1"/>
          </p:cNvSpPr>
          <p:nvPr/>
        </p:nvSpPr>
        <p:spPr bwMode="auto">
          <a:xfrm>
            <a:off x="6438900" y="500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1" name="Line 155"/>
          <p:cNvSpPr>
            <a:spLocks noChangeShapeType="1"/>
          </p:cNvSpPr>
          <p:nvPr/>
        </p:nvSpPr>
        <p:spPr bwMode="auto">
          <a:xfrm flipH="1">
            <a:off x="5791201" y="441960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2" name="Line 156"/>
          <p:cNvSpPr>
            <a:spLocks noChangeShapeType="1"/>
          </p:cNvSpPr>
          <p:nvPr/>
        </p:nvSpPr>
        <p:spPr bwMode="auto">
          <a:xfrm flipH="1">
            <a:off x="5410200" y="441960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3" name="Line 157"/>
          <p:cNvSpPr>
            <a:spLocks noChangeShapeType="1"/>
          </p:cNvSpPr>
          <p:nvPr/>
        </p:nvSpPr>
        <p:spPr bwMode="auto">
          <a:xfrm>
            <a:off x="5486400" y="4724401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4" name="Line 158"/>
          <p:cNvSpPr>
            <a:spLocks noChangeShapeType="1"/>
          </p:cNvSpPr>
          <p:nvPr/>
        </p:nvSpPr>
        <p:spPr bwMode="auto">
          <a:xfrm>
            <a:off x="5715001" y="5113338"/>
            <a:ext cx="406399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5" name="Line 159"/>
          <p:cNvSpPr>
            <a:spLocks noChangeShapeType="1"/>
          </p:cNvSpPr>
          <p:nvPr/>
        </p:nvSpPr>
        <p:spPr bwMode="auto">
          <a:xfrm flipV="1">
            <a:off x="6184901" y="5029201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6" name="Line 160"/>
          <p:cNvSpPr>
            <a:spLocks noChangeShapeType="1"/>
          </p:cNvSpPr>
          <p:nvPr/>
        </p:nvSpPr>
        <p:spPr bwMode="auto">
          <a:xfrm flipV="1">
            <a:off x="6172201" y="426720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7" name="Line 161"/>
          <p:cNvSpPr>
            <a:spLocks noChangeShapeType="1"/>
          </p:cNvSpPr>
          <p:nvPr/>
        </p:nvSpPr>
        <p:spPr bwMode="auto">
          <a:xfrm>
            <a:off x="6629400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8" name="Line 162"/>
          <p:cNvSpPr>
            <a:spLocks noChangeShapeType="1"/>
          </p:cNvSpPr>
          <p:nvPr/>
        </p:nvSpPr>
        <p:spPr bwMode="auto">
          <a:xfrm flipV="1">
            <a:off x="6934200" y="502920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9" name="Line 163"/>
          <p:cNvSpPr>
            <a:spLocks noChangeShapeType="1"/>
          </p:cNvSpPr>
          <p:nvPr/>
        </p:nvSpPr>
        <p:spPr bwMode="auto">
          <a:xfrm>
            <a:off x="7442201" y="5054600"/>
            <a:ext cx="406399" cy="508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1" name="Line 166"/>
          <p:cNvSpPr>
            <a:spLocks noChangeShapeType="1"/>
          </p:cNvSpPr>
          <p:nvPr/>
        </p:nvSpPr>
        <p:spPr bwMode="auto">
          <a:xfrm flipV="1">
            <a:off x="3784600" y="510540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2" name="Line 167"/>
          <p:cNvSpPr>
            <a:spLocks noChangeShapeType="1"/>
          </p:cNvSpPr>
          <p:nvPr/>
        </p:nvSpPr>
        <p:spPr bwMode="auto">
          <a:xfrm>
            <a:off x="4165601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3" name="Line 168"/>
          <p:cNvSpPr>
            <a:spLocks noChangeShapeType="1"/>
          </p:cNvSpPr>
          <p:nvPr/>
        </p:nvSpPr>
        <p:spPr bwMode="auto">
          <a:xfrm flipV="1">
            <a:off x="4533900" y="49022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4" name="Line 169"/>
          <p:cNvSpPr>
            <a:spLocks noChangeShapeType="1"/>
          </p:cNvSpPr>
          <p:nvPr/>
        </p:nvSpPr>
        <p:spPr bwMode="auto">
          <a:xfrm flipH="1" flipV="1">
            <a:off x="4495800" y="449580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5" name="Line 170"/>
          <p:cNvSpPr>
            <a:spLocks noChangeShapeType="1"/>
          </p:cNvSpPr>
          <p:nvPr/>
        </p:nvSpPr>
        <p:spPr bwMode="auto">
          <a:xfrm flipH="1" flipV="1">
            <a:off x="3924301" y="438150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6" name="Line 171"/>
          <p:cNvSpPr>
            <a:spLocks noChangeShapeType="1"/>
          </p:cNvSpPr>
          <p:nvPr/>
        </p:nvSpPr>
        <p:spPr bwMode="auto">
          <a:xfrm flipH="1" flipV="1">
            <a:off x="3784601" y="3898901"/>
            <a:ext cx="177799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7" name="Line 172"/>
          <p:cNvSpPr>
            <a:spLocks noChangeShapeType="1"/>
          </p:cNvSpPr>
          <p:nvPr/>
        </p:nvSpPr>
        <p:spPr bwMode="auto">
          <a:xfrm flipV="1">
            <a:off x="3771900" y="373380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8" name="Line 173"/>
          <p:cNvSpPr>
            <a:spLocks noChangeShapeType="1"/>
          </p:cNvSpPr>
          <p:nvPr/>
        </p:nvSpPr>
        <p:spPr bwMode="auto">
          <a:xfrm>
            <a:off x="4114800" y="3733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9" name="Line 174"/>
          <p:cNvSpPr>
            <a:spLocks noChangeShapeType="1"/>
          </p:cNvSpPr>
          <p:nvPr/>
        </p:nvSpPr>
        <p:spPr bwMode="auto">
          <a:xfrm flipV="1">
            <a:off x="4495801" y="3657601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50" name="Line 175"/>
          <p:cNvSpPr>
            <a:spLocks noChangeShapeType="1"/>
          </p:cNvSpPr>
          <p:nvPr/>
        </p:nvSpPr>
        <p:spPr bwMode="auto">
          <a:xfrm>
            <a:off x="4940300" y="36957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51" name="Line 176"/>
          <p:cNvSpPr>
            <a:spLocks noChangeShapeType="1"/>
          </p:cNvSpPr>
          <p:nvPr/>
        </p:nvSpPr>
        <p:spPr bwMode="auto">
          <a:xfrm flipV="1">
            <a:off x="5257800" y="3657601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" name="Text Box 223"/>
          <p:cNvSpPr txBox="1">
            <a:spLocks noChangeArrowheads="1"/>
          </p:cNvSpPr>
          <p:nvPr/>
        </p:nvSpPr>
        <p:spPr bwMode="auto">
          <a:xfrm>
            <a:off x="1812927" y="5748340"/>
            <a:ext cx="9371683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25" b="1" dirty="0"/>
              <a:t>Lemma:</a:t>
            </a:r>
            <a:r>
              <a:rPr lang="en-US" sz="2625" dirty="0"/>
              <a:t> No matter how the internal nodes are colored there exists a tri-chromatic triangle. In fact, an odd number of them.</a:t>
            </a: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838200" y="-157124"/>
            <a:ext cx="10515600" cy="1325522"/>
          </a:xfrm>
        </p:spPr>
        <p:txBody>
          <a:bodyPr>
            <a:normAutofit/>
          </a:bodyPr>
          <a:lstStyle/>
          <a:p>
            <a:pPr algn="ctr"/>
            <a:r>
              <a:rPr lang="en-US" sz="4100" dirty="0" err="1">
                <a:solidFill>
                  <a:srgbClr val="FFFCB9"/>
                </a:solidFill>
              </a:rPr>
              <a:t>Sperner’s</a:t>
            </a:r>
            <a:r>
              <a:rPr lang="en-US" sz="4100" dirty="0">
                <a:solidFill>
                  <a:srgbClr val="FFFCB9"/>
                </a:solidFill>
              </a:rPr>
              <a:t> Lemma</a:t>
            </a:r>
          </a:p>
        </p:txBody>
      </p:sp>
    </p:spTree>
    <p:extLst>
      <p:ext uri="{BB962C8B-B14F-4D97-AF65-F5344CB8AC3E}">
        <p14:creationId xmlns:p14="http://schemas.microsoft.com/office/powerpoint/2010/main" val="26423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220" grpId="0" animBg="1"/>
      <p:bldP spid="557221" grpId="0" animBg="1"/>
      <p:bldP spid="557210" grpId="0" animBg="1"/>
      <p:bldP spid="557211" grpId="0" animBg="1"/>
      <p:bldP spid="557212" grpId="0" animBg="1"/>
      <p:bldP spid="557213" grpId="0" animBg="1"/>
      <p:bldP spid="557214" grpId="0" animBg="1"/>
      <p:bldP spid="557215" grpId="0" animBg="1"/>
      <p:bldP spid="557216" grpId="0" animBg="1"/>
      <p:bldP spid="557217" grpId="0" animBg="1"/>
      <p:bldP spid="557218" grpId="0" animBg="1"/>
      <p:bldP spid="5572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09"/>
          <p:cNvSpPr>
            <a:spLocks noChangeArrowheads="1"/>
          </p:cNvSpPr>
          <p:nvPr/>
        </p:nvSpPr>
        <p:spPr bwMode="auto">
          <a:xfrm>
            <a:off x="7620001" y="4800601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54" name="AutoShape 210"/>
          <p:cNvSpPr>
            <a:spLocks noChangeArrowheads="1"/>
          </p:cNvSpPr>
          <p:nvPr/>
        </p:nvSpPr>
        <p:spPr bwMode="auto">
          <a:xfrm>
            <a:off x="7620001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8" name="AutoShape 211"/>
          <p:cNvSpPr>
            <a:spLocks noChangeArrowheads="1"/>
          </p:cNvSpPr>
          <p:nvPr/>
        </p:nvSpPr>
        <p:spPr bwMode="auto">
          <a:xfrm flipH="1" flipV="1">
            <a:off x="5943601" y="4114801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56" name="AutoShape 212"/>
          <p:cNvSpPr>
            <a:spLocks noChangeArrowheads="1"/>
          </p:cNvSpPr>
          <p:nvPr/>
        </p:nvSpPr>
        <p:spPr bwMode="auto">
          <a:xfrm>
            <a:off x="6781801" y="2755901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AutoShape 213"/>
          <p:cNvSpPr>
            <a:spLocks noChangeArrowheads="1"/>
          </p:cNvSpPr>
          <p:nvPr/>
        </p:nvSpPr>
        <p:spPr bwMode="auto">
          <a:xfrm flipH="1" flipV="1">
            <a:off x="5092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43746" name="Group 2"/>
          <p:cNvGraphicFramePr>
            <a:graphicFrameLocks noGrp="1"/>
          </p:cNvGraphicFramePr>
          <p:nvPr/>
        </p:nvGraphicFramePr>
        <p:xfrm>
          <a:off x="3429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78" name="Oval 89"/>
          <p:cNvSpPr>
            <a:spLocks noChangeArrowheads="1"/>
          </p:cNvSpPr>
          <p:nvPr/>
        </p:nvSpPr>
        <p:spPr bwMode="auto">
          <a:xfrm>
            <a:off x="3276600" y="1244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79" name="Oval 90"/>
          <p:cNvSpPr>
            <a:spLocks noChangeArrowheads="1"/>
          </p:cNvSpPr>
          <p:nvPr/>
        </p:nvSpPr>
        <p:spPr bwMode="auto">
          <a:xfrm>
            <a:off x="41148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0" name="Oval 91"/>
          <p:cNvSpPr>
            <a:spLocks noChangeArrowheads="1"/>
          </p:cNvSpPr>
          <p:nvPr/>
        </p:nvSpPr>
        <p:spPr bwMode="auto">
          <a:xfrm>
            <a:off x="49530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1" name="Oval 92"/>
          <p:cNvSpPr>
            <a:spLocks noChangeArrowheads="1"/>
          </p:cNvSpPr>
          <p:nvPr/>
        </p:nvSpPr>
        <p:spPr bwMode="auto">
          <a:xfrm>
            <a:off x="57912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2" name="Oval 93"/>
          <p:cNvSpPr>
            <a:spLocks noChangeArrowheads="1"/>
          </p:cNvSpPr>
          <p:nvPr/>
        </p:nvSpPr>
        <p:spPr bwMode="auto">
          <a:xfrm>
            <a:off x="66294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3" name="Oval 94"/>
          <p:cNvSpPr>
            <a:spLocks noChangeArrowheads="1"/>
          </p:cNvSpPr>
          <p:nvPr/>
        </p:nvSpPr>
        <p:spPr bwMode="auto">
          <a:xfrm>
            <a:off x="74676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4" name="Oval 95"/>
          <p:cNvSpPr>
            <a:spLocks noChangeArrowheads="1"/>
          </p:cNvSpPr>
          <p:nvPr/>
        </p:nvSpPr>
        <p:spPr bwMode="auto">
          <a:xfrm>
            <a:off x="8305800" y="12446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5" name="Oval 96"/>
          <p:cNvSpPr>
            <a:spLocks noChangeArrowheads="1"/>
          </p:cNvSpPr>
          <p:nvPr/>
        </p:nvSpPr>
        <p:spPr bwMode="auto">
          <a:xfrm>
            <a:off x="32766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6" name="Oval 97"/>
          <p:cNvSpPr>
            <a:spLocks noChangeArrowheads="1"/>
          </p:cNvSpPr>
          <p:nvPr/>
        </p:nvSpPr>
        <p:spPr bwMode="auto">
          <a:xfrm>
            <a:off x="41148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7" name="Oval 98"/>
          <p:cNvSpPr>
            <a:spLocks noChangeArrowheads="1"/>
          </p:cNvSpPr>
          <p:nvPr/>
        </p:nvSpPr>
        <p:spPr bwMode="auto">
          <a:xfrm>
            <a:off x="49530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8" name="Oval 99"/>
          <p:cNvSpPr>
            <a:spLocks noChangeArrowheads="1"/>
          </p:cNvSpPr>
          <p:nvPr/>
        </p:nvSpPr>
        <p:spPr bwMode="auto">
          <a:xfrm>
            <a:off x="57912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9" name="Oval 100"/>
          <p:cNvSpPr>
            <a:spLocks noChangeArrowheads="1"/>
          </p:cNvSpPr>
          <p:nvPr/>
        </p:nvSpPr>
        <p:spPr bwMode="auto">
          <a:xfrm>
            <a:off x="66294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0" name="Oval 101"/>
          <p:cNvSpPr>
            <a:spLocks noChangeArrowheads="1"/>
          </p:cNvSpPr>
          <p:nvPr/>
        </p:nvSpPr>
        <p:spPr bwMode="auto">
          <a:xfrm>
            <a:off x="74676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1" name="Oval 102"/>
          <p:cNvSpPr>
            <a:spLocks noChangeArrowheads="1"/>
          </p:cNvSpPr>
          <p:nvPr/>
        </p:nvSpPr>
        <p:spPr bwMode="auto">
          <a:xfrm>
            <a:off x="8305800" y="19050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2" name="Oval 103"/>
          <p:cNvSpPr>
            <a:spLocks noChangeArrowheads="1"/>
          </p:cNvSpPr>
          <p:nvPr/>
        </p:nvSpPr>
        <p:spPr bwMode="auto">
          <a:xfrm>
            <a:off x="3276600" y="25908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3" name="Oval 104"/>
          <p:cNvSpPr>
            <a:spLocks noChangeArrowheads="1"/>
          </p:cNvSpPr>
          <p:nvPr/>
        </p:nvSpPr>
        <p:spPr bwMode="auto">
          <a:xfrm>
            <a:off x="4114800" y="25908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4" name="Oval 105"/>
          <p:cNvSpPr>
            <a:spLocks noChangeArrowheads="1"/>
          </p:cNvSpPr>
          <p:nvPr/>
        </p:nvSpPr>
        <p:spPr bwMode="auto">
          <a:xfrm>
            <a:off x="4953000" y="25908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5" name="Oval 106"/>
          <p:cNvSpPr>
            <a:spLocks noChangeArrowheads="1"/>
          </p:cNvSpPr>
          <p:nvPr/>
        </p:nvSpPr>
        <p:spPr bwMode="auto">
          <a:xfrm>
            <a:off x="57912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6" name="Oval 107"/>
          <p:cNvSpPr>
            <a:spLocks noChangeArrowheads="1"/>
          </p:cNvSpPr>
          <p:nvPr/>
        </p:nvSpPr>
        <p:spPr bwMode="auto">
          <a:xfrm>
            <a:off x="66294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7" name="Oval 108"/>
          <p:cNvSpPr>
            <a:spLocks noChangeArrowheads="1"/>
          </p:cNvSpPr>
          <p:nvPr/>
        </p:nvSpPr>
        <p:spPr bwMode="auto">
          <a:xfrm>
            <a:off x="74676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8" name="Oval 109"/>
          <p:cNvSpPr>
            <a:spLocks noChangeArrowheads="1"/>
          </p:cNvSpPr>
          <p:nvPr/>
        </p:nvSpPr>
        <p:spPr bwMode="auto">
          <a:xfrm>
            <a:off x="8305800" y="25908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9" name="Oval 110"/>
          <p:cNvSpPr>
            <a:spLocks noChangeArrowheads="1"/>
          </p:cNvSpPr>
          <p:nvPr/>
        </p:nvSpPr>
        <p:spPr bwMode="auto">
          <a:xfrm>
            <a:off x="32766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0" name="Oval 111"/>
          <p:cNvSpPr>
            <a:spLocks noChangeArrowheads="1"/>
          </p:cNvSpPr>
          <p:nvPr/>
        </p:nvSpPr>
        <p:spPr bwMode="auto">
          <a:xfrm>
            <a:off x="41148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1" name="Oval 112"/>
          <p:cNvSpPr>
            <a:spLocks noChangeArrowheads="1"/>
          </p:cNvSpPr>
          <p:nvPr/>
        </p:nvSpPr>
        <p:spPr bwMode="auto">
          <a:xfrm>
            <a:off x="49530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2" name="Oval 113"/>
          <p:cNvSpPr>
            <a:spLocks noChangeArrowheads="1"/>
          </p:cNvSpPr>
          <p:nvPr/>
        </p:nvSpPr>
        <p:spPr bwMode="auto">
          <a:xfrm>
            <a:off x="5791200" y="32766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3" name="Oval 114"/>
          <p:cNvSpPr>
            <a:spLocks noChangeArrowheads="1"/>
          </p:cNvSpPr>
          <p:nvPr/>
        </p:nvSpPr>
        <p:spPr bwMode="auto">
          <a:xfrm>
            <a:off x="6629400" y="32766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4" name="Oval 115"/>
          <p:cNvSpPr>
            <a:spLocks noChangeArrowheads="1"/>
          </p:cNvSpPr>
          <p:nvPr/>
        </p:nvSpPr>
        <p:spPr bwMode="auto">
          <a:xfrm>
            <a:off x="7467600" y="32766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5" name="Oval 116"/>
          <p:cNvSpPr>
            <a:spLocks noChangeArrowheads="1"/>
          </p:cNvSpPr>
          <p:nvPr/>
        </p:nvSpPr>
        <p:spPr bwMode="auto">
          <a:xfrm>
            <a:off x="8305800" y="32766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6" name="Oval 117"/>
          <p:cNvSpPr>
            <a:spLocks noChangeArrowheads="1"/>
          </p:cNvSpPr>
          <p:nvPr/>
        </p:nvSpPr>
        <p:spPr bwMode="auto">
          <a:xfrm>
            <a:off x="3289300" y="39370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7" name="Oval 118"/>
          <p:cNvSpPr>
            <a:spLocks noChangeArrowheads="1"/>
          </p:cNvSpPr>
          <p:nvPr/>
        </p:nvSpPr>
        <p:spPr bwMode="auto">
          <a:xfrm>
            <a:off x="41275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8" name="Oval 119"/>
          <p:cNvSpPr>
            <a:spLocks noChangeArrowheads="1"/>
          </p:cNvSpPr>
          <p:nvPr/>
        </p:nvSpPr>
        <p:spPr bwMode="auto">
          <a:xfrm>
            <a:off x="49657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9" name="Oval 120"/>
          <p:cNvSpPr>
            <a:spLocks noChangeArrowheads="1"/>
          </p:cNvSpPr>
          <p:nvPr/>
        </p:nvSpPr>
        <p:spPr bwMode="auto">
          <a:xfrm>
            <a:off x="5803900" y="3937001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0" name="Oval 121"/>
          <p:cNvSpPr>
            <a:spLocks noChangeArrowheads="1"/>
          </p:cNvSpPr>
          <p:nvPr/>
        </p:nvSpPr>
        <p:spPr bwMode="auto">
          <a:xfrm>
            <a:off x="6642100" y="39370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1" name="Oval 122"/>
          <p:cNvSpPr>
            <a:spLocks noChangeArrowheads="1"/>
          </p:cNvSpPr>
          <p:nvPr/>
        </p:nvSpPr>
        <p:spPr bwMode="auto">
          <a:xfrm>
            <a:off x="7480301" y="3937001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2" name="Oval 123"/>
          <p:cNvSpPr>
            <a:spLocks noChangeArrowheads="1"/>
          </p:cNvSpPr>
          <p:nvPr/>
        </p:nvSpPr>
        <p:spPr bwMode="auto">
          <a:xfrm>
            <a:off x="8318501" y="393700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3" name="Oval 124"/>
          <p:cNvSpPr>
            <a:spLocks noChangeArrowheads="1"/>
          </p:cNvSpPr>
          <p:nvPr/>
        </p:nvSpPr>
        <p:spPr bwMode="auto">
          <a:xfrm>
            <a:off x="3276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4" name="Oval 125"/>
          <p:cNvSpPr>
            <a:spLocks noChangeArrowheads="1"/>
          </p:cNvSpPr>
          <p:nvPr/>
        </p:nvSpPr>
        <p:spPr bwMode="auto">
          <a:xfrm>
            <a:off x="41148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5" name="Oval 126"/>
          <p:cNvSpPr>
            <a:spLocks noChangeArrowheads="1"/>
          </p:cNvSpPr>
          <p:nvPr/>
        </p:nvSpPr>
        <p:spPr bwMode="auto">
          <a:xfrm>
            <a:off x="4953000" y="46355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6" name="Oval 127"/>
          <p:cNvSpPr>
            <a:spLocks noChangeArrowheads="1"/>
          </p:cNvSpPr>
          <p:nvPr/>
        </p:nvSpPr>
        <p:spPr bwMode="auto">
          <a:xfrm>
            <a:off x="57912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7" name="Oval 128"/>
          <p:cNvSpPr>
            <a:spLocks noChangeArrowheads="1"/>
          </p:cNvSpPr>
          <p:nvPr/>
        </p:nvSpPr>
        <p:spPr bwMode="auto">
          <a:xfrm>
            <a:off x="66294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8" name="Oval 129"/>
          <p:cNvSpPr>
            <a:spLocks noChangeArrowheads="1"/>
          </p:cNvSpPr>
          <p:nvPr/>
        </p:nvSpPr>
        <p:spPr bwMode="auto">
          <a:xfrm>
            <a:off x="7467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9" name="Oval 130"/>
          <p:cNvSpPr>
            <a:spLocks noChangeArrowheads="1"/>
          </p:cNvSpPr>
          <p:nvPr/>
        </p:nvSpPr>
        <p:spPr bwMode="auto">
          <a:xfrm>
            <a:off x="8305800" y="46355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0" name="Oval 131"/>
          <p:cNvSpPr>
            <a:spLocks noChangeArrowheads="1"/>
          </p:cNvSpPr>
          <p:nvPr/>
        </p:nvSpPr>
        <p:spPr bwMode="auto">
          <a:xfrm>
            <a:off x="3276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1" name="Oval 132"/>
          <p:cNvSpPr>
            <a:spLocks noChangeArrowheads="1"/>
          </p:cNvSpPr>
          <p:nvPr/>
        </p:nvSpPr>
        <p:spPr bwMode="auto">
          <a:xfrm>
            <a:off x="41148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2" name="Oval 133"/>
          <p:cNvSpPr>
            <a:spLocks noChangeArrowheads="1"/>
          </p:cNvSpPr>
          <p:nvPr/>
        </p:nvSpPr>
        <p:spPr bwMode="auto">
          <a:xfrm>
            <a:off x="49530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3" name="Oval 134"/>
          <p:cNvSpPr>
            <a:spLocks noChangeArrowheads="1"/>
          </p:cNvSpPr>
          <p:nvPr/>
        </p:nvSpPr>
        <p:spPr bwMode="auto">
          <a:xfrm>
            <a:off x="57912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4" name="Oval 135"/>
          <p:cNvSpPr>
            <a:spLocks noChangeArrowheads="1"/>
          </p:cNvSpPr>
          <p:nvPr/>
        </p:nvSpPr>
        <p:spPr bwMode="auto">
          <a:xfrm>
            <a:off x="66294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5" name="Oval 136"/>
          <p:cNvSpPr>
            <a:spLocks noChangeArrowheads="1"/>
          </p:cNvSpPr>
          <p:nvPr/>
        </p:nvSpPr>
        <p:spPr bwMode="auto">
          <a:xfrm>
            <a:off x="7467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6" name="Oval 137"/>
          <p:cNvSpPr>
            <a:spLocks noChangeArrowheads="1"/>
          </p:cNvSpPr>
          <p:nvPr/>
        </p:nvSpPr>
        <p:spPr bwMode="auto">
          <a:xfrm>
            <a:off x="8305800" y="529590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5" name="Line 151"/>
          <p:cNvSpPr>
            <a:spLocks noChangeShapeType="1"/>
          </p:cNvSpPr>
          <p:nvPr/>
        </p:nvSpPr>
        <p:spPr bwMode="auto">
          <a:xfrm flipH="1">
            <a:off x="4076700" y="2336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6" name="Line 152"/>
          <p:cNvSpPr>
            <a:spLocks noChangeShapeType="1"/>
          </p:cNvSpPr>
          <p:nvPr/>
        </p:nvSpPr>
        <p:spPr bwMode="auto">
          <a:xfrm flipH="1">
            <a:off x="3810000" y="23368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7" name="Line 153"/>
          <p:cNvSpPr>
            <a:spLocks noChangeShapeType="1"/>
          </p:cNvSpPr>
          <p:nvPr/>
        </p:nvSpPr>
        <p:spPr bwMode="auto">
          <a:xfrm>
            <a:off x="3860801" y="2616201"/>
            <a:ext cx="101600" cy="4063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8" name="Line 154"/>
          <p:cNvSpPr>
            <a:spLocks noChangeShapeType="1"/>
          </p:cNvSpPr>
          <p:nvPr/>
        </p:nvSpPr>
        <p:spPr bwMode="auto">
          <a:xfrm>
            <a:off x="4064000" y="3098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9" name="Line 155"/>
          <p:cNvSpPr>
            <a:spLocks noChangeShapeType="1"/>
          </p:cNvSpPr>
          <p:nvPr/>
        </p:nvSpPr>
        <p:spPr bwMode="auto">
          <a:xfrm flipV="1">
            <a:off x="4432300" y="28956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00" name="Line 156"/>
          <p:cNvSpPr>
            <a:spLocks noChangeShapeType="1"/>
          </p:cNvSpPr>
          <p:nvPr/>
        </p:nvSpPr>
        <p:spPr bwMode="auto">
          <a:xfrm flipH="1" flipV="1">
            <a:off x="4470401" y="2413000"/>
            <a:ext cx="2540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37" name="Line 193"/>
          <p:cNvSpPr>
            <a:spLocks noChangeShapeType="1"/>
          </p:cNvSpPr>
          <p:nvPr/>
        </p:nvSpPr>
        <p:spPr bwMode="auto">
          <a:xfrm flipH="1" flipV="1">
            <a:off x="7086600" y="3124200"/>
            <a:ext cx="2286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38" name="Line 194"/>
          <p:cNvSpPr>
            <a:spLocks noChangeShapeType="1"/>
          </p:cNvSpPr>
          <p:nvPr/>
        </p:nvSpPr>
        <p:spPr bwMode="auto">
          <a:xfrm flipH="1" flipV="1">
            <a:off x="7315200" y="3657600"/>
            <a:ext cx="6096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6" name="Line 215"/>
          <p:cNvSpPr>
            <a:spLocks noChangeShapeType="1"/>
          </p:cNvSpPr>
          <p:nvPr/>
        </p:nvSpPr>
        <p:spPr bwMode="auto">
          <a:xfrm flipV="1">
            <a:off x="3784600" y="510540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7" name="Line 216"/>
          <p:cNvSpPr>
            <a:spLocks noChangeShapeType="1"/>
          </p:cNvSpPr>
          <p:nvPr/>
        </p:nvSpPr>
        <p:spPr bwMode="auto">
          <a:xfrm>
            <a:off x="4165601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8" name="Line 217"/>
          <p:cNvSpPr>
            <a:spLocks noChangeShapeType="1"/>
          </p:cNvSpPr>
          <p:nvPr/>
        </p:nvSpPr>
        <p:spPr bwMode="auto">
          <a:xfrm flipV="1">
            <a:off x="4533900" y="49022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9" name="Line 218"/>
          <p:cNvSpPr>
            <a:spLocks noChangeShapeType="1"/>
          </p:cNvSpPr>
          <p:nvPr/>
        </p:nvSpPr>
        <p:spPr bwMode="auto">
          <a:xfrm flipH="1" flipV="1">
            <a:off x="4495800" y="449580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0" name="Line 219"/>
          <p:cNvSpPr>
            <a:spLocks noChangeShapeType="1"/>
          </p:cNvSpPr>
          <p:nvPr/>
        </p:nvSpPr>
        <p:spPr bwMode="auto">
          <a:xfrm flipH="1" flipV="1">
            <a:off x="3924301" y="438150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1" name="Line 220"/>
          <p:cNvSpPr>
            <a:spLocks noChangeShapeType="1"/>
          </p:cNvSpPr>
          <p:nvPr/>
        </p:nvSpPr>
        <p:spPr bwMode="auto">
          <a:xfrm flipH="1" flipV="1">
            <a:off x="3784601" y="3898901"/>
            <a:ext cx="177799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2" name="Line 221"/>
          <p:cNvSpPr>
            <a:spLocks noChangeShapeType="1"/>
          </p:cNvSpPr>
          <p:nvPr/>
        </p:nvSpPr>
        <p:spPr bwMode="auto">
          <a:xfrm flipV="1">
            <a:off x="3771900" y="373380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3" name="Line 222"/>
          <p:cNvSpPr>
            <a:spLocks noChangeShapeType="1"/>
          </p:cNvSpPr>
          <p:nvPr/>
        </p:nvSpPr>
        <p:spPr bwMode="auto">
          <a:xfrm>
            <a:off x="4114800" y="3733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4" name="Line 223"/>
          <p:cNvSpPr>
            <a:spLocks noChangeShapeType="1"/>
          </p:cNvSpPr>
          <p:nvPr/>
        </p:nvSpPr>
        <p:spPr bwMode="auto">
          <a:xfrm flipV="1">
            <a:off x="4495801" y="3657601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5" name="Line 224"/>
          <p:cNvSpPr>
            <a:spLocks noChangeShapeType="1"/>
          </p:cNvSpPr>
          <p:nvPr/>
        </p:nvSpPr>
        <p:spPr bwMode="auto">
          <a:xfrm>
            <a:off x="4940300" y="36957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6" name="Line 225"/>
          <p:cNvSpPr>
            <a:spLocks noChangeShapeType="1"/>
          </p:cNvSpPr>
          <p:nvPr/>
        </p:nvSpPr>
        <p:spPr bwMode="auto">
          <a:xfrm flipV="1">
            <a:off x="5257800" y="3657601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7" name="Line 226"/>
          <p:cNvSpPr>
            <a:spLocks noChangeShapeType="1"/>
          </p:cNvSpPr>
          <p:nvPr/>
        </p:nvSpPr>
        <p:spPr bwMode="auto">
          <a:xfrm flipH="1">
            <a:off x="5791201" y="441960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8" name="Line 227"/>
          <p:cNvSpPr>
            <a:spLocks noChangeShapeType="1"/>
          </p:cNvSpPr>
          <p:nvPr/>
        </p:nvSpPr>
        <p:spPr bwMode="auto">
          <a:xfrm flipH="1">
            <a:off x="5410200" y="441960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9" name="Line 228"/>
          <p:cNvSpPr>
            <a:spLocks noChangeShapeType="1"/>
          </p:cNvSpPr>
          <p:nvPr/>
        </p:nvSpPr>
        <p:spPr bwMode="auto">
          <a:xfrm>
            <a:off x="5486400" y="4724401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0" name="Line 229"/>
          <p:cNvSpPr>
            <a:spLocks noChangeShapeType="1"/>
          </p:cNvSpPr>
          <p:nvPr/>
        </p:nvSpPr>
        <p:spPr bwMode="auto">
          <a:xfrm>
            <a:off x="5715001" y="5113338"/>
            <a:ext cx="406399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1" name="Line 230"/>
          <p:cNvSpPr>
            <a:spLocks noChangeShapeType="1"/>
          </p:cNvSpPr>
          <p:nvPr/>
        </p:nvSpPr>
        <p:spPr bwMode="auto">
          <a:xfrm flipV="1">
            <a:off x="6184901" y="5029201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2" name="Line 231"/>
          <p:cNvSpPr>
            <a:spLocks noChangeShapeType="1"/>
          </p:cNvSpPr>
          <p:nvPr/>
        </p:nvSpPr>
        <p:spPr bwMode="auto">
          <a:xfrm flipV="1">
            <a:off x="6172201" y="426720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3" name="Line 232"/>
          <p:cNvSpPr>
            <a:spLocks noChangeShapeType="1"/>
          </p:cNvSpPr>
          <p:nvPr/>
        </p:nvSpPr>
        <p:spPr bwMode="auto">
          <a:xfrm>
            <a:off x="6629400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4" name="Line 233"/>
          <p:cNvSpPr>
            <a:spLocks noChangeShapeType="1"/>
          </p:cNvSpPr>
          <p:nvPr/>
        </p:nvSpPr>
        <p:spPr bwMode="auto">
          <a:xfrm flipV="1">
            <a:off x="6934200" y="502920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5" name="Line 234"/>
          <p:cNvSpPr>
            <a:spLocks noChangeShapeType="1"/>
          </p:cNvSpPr>
          <p:nvPr/>
        </p:nvSpPr>
        <p:spPr bwMode="auto">
          <a:xfrm>
            <a:off x="7442201" y="5054600"/>
            <a:ext cx="406399" cy="508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6" name="Oval 235"/>
          <p:cNvSpPr>
            <a:spLocks noChangeArrowheads="1"/>
          </p:cNvSpPr>
          <p:nvPr/>
        </p:nvSpPr>
        <p:spPr bwMode="auto">
          <a:xfrm>
            <a:off x="3670301" y="5219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7" name="Oval 236"/>
          <p:cNvSpPr>
            <a:spLocks noChangeArrowheads="1"/>
          </p:cNvSpPr>
          <p:nvPr/>
        </p:nvSpPr>
        <p:spPr bwMode="auto">
          <a:xfrm>
            <a:off x="6438900" y="500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9" name="Text Box 223"/>
          <p:cNvSpPr txBox="1">
            <a:spLocks noChangeArrowheads="1"/>
          </p:cNvSpPr>
          <p:nvPr/>
        </p:nvSpPr>
        <p:spPr bwMode="auto">
          <a:xfrm>
            <a:off x="1812927" y="5748340"/>
            <a:ext cx="9371683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25" b="1" dirty="0"/>
              <a:t>Lemma:</a:t>
            </a:r>
            <a:r>
              <a:rPr lang="en-US" sz="2625" dirty="0"/>
              <a:t> No matter how the internal nodes are colored there exists a tri-chromatic triangle. In fact, an odd number of them.</a:t>
            </a:r>
          </a:p>
        </p:txBody>
      </p: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838200" y="-157124"/>
            <a:ext cx="10515600" cy="1325522"/>
          </a:xfrm>
        </p:spPr>
        <p:txBody>
          <a:bodyPr>
            <a:normAutofit/>
          </a:bodyPr>
          <a:lstStyle/>
          <a:p>
            <a:pPr algn="ctr"/>
            <a:r>
              <a:rPr lang="en-US" sz="4100" dirty="0" err="1">
                <a:solidFill>
                  <a:srgbClr val="FFFCB9"/>
                </a:solidFill>
              </a:rPr>
              <a:t>Sperner’s</a:t>
            </a:r>
            <a:r>
              <a:rPr lang="en-US" sz="4100" dirty="0">
                <a:solidFill>
                  <a:srgbClr val="FFFCB9"/>
                </a:solidFill>
              </a:rPr>
              <a:t> Lemma</a:t>
            </a:r>
          </a:p>
        </p:txBody>
      </p:sp>
    </p:spTree>
    <p:extLst>
      <p:ext uri="{BB962C8B-B14F-4D97-AF65-F5344CB8AC3E}">
        <p14:creationId xmlns:p14="http://schemas.microsoft.com/office/powerpoint/2010/main" val="16201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54" grpId="0" animBg="1"/>
      <p:bldP spid="543956" grpId="0" animBg="1"/>
      <p:bldP spid="543895" grpId="0" animBg="1"/>
      <p:bldP spid="543896" grpId="0" animBg="1"/>
      <p:bldP spid="543897" grpId="0" animBg="1"/>
      <p:bldP spid="543898" grpId="0" animBg="1"/>
      <p:bldP spid="543899" grpId="0" animBg="1"/>
      <p:bldP spid="543900" grpId="0" animBg="1"/>
      <p:bldP spid="543937" grpId="0" animBg="1"/>
      <p:bldP spid="5439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 in High-D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EACB59-78F1-516F-D772-449F9213AC6F}"/>
              </a:ext>
            </a:extLst>
          </p:cNvPr>
          <p:cNvSpPr/>
          <p:nvPr/>
        </p:nvSpPr>
        <p:spPr>
          <a:xfrm>
            <a:off x="1105529" y="1724748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Brouwer’s Fixed Point Theorem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3331CA1-353A-6B05-3404-47F7FB9120C8}"/>
              </a:ext>
            </a:extLst>
          </p:cNvPr>
          <p:cNvSpPr/>
          <p:nvPr/>
        </p:nvSpPr>
        <p:spPr>
          <a:xfrm>
            <a:off x="4770864" y="2102424"/>
            <a:ext cx="2429189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52624-669C-991B-5E02-4916B72FD3DB}"/>
              </a:ext>
            </a:extLst>
          </p:cNvPr>
          <p:cNvSpPr/>
          <p:nvPr/>
        </p:nvSpPr>
        <p:spPr>
          <a:xfrm>
            <a:off x="7569732" y="1724748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Sperner’s</a:t>
            </a:r>
            <a:r>
              <a:rPr lang="en-US" sz="2800" dirty="0"/>
              <a:t> Lemma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439E2-5E88-DED8-A6E2-71137D1E0995}"/>
              </a:ext>
            </a:extLst>
          </p:cNvPr>
          <p:cNvSpPr txBox="1"/>
          <p:nvPr/>
        </p:nvSpPr>
        <p:spPr>
          <a:xfrm>
            <a:off x="3135031" y="3441316"/>
            <a:ext cx="2268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[Papadimitriou 1994]</a:t>
            </a:r>
          </a:p>
        </p:txBody>
      </p:sp>
      <p:pic>
        <p:nvPicPr>
          <p:cNvPr id="4098" name="Picture 2" descr="Saddle point - Wikipedia">
            <a:extLst>
              <a:ext uri="{FF2B5EF4-FFF2-40B4-BE49-F238E27FC236}">
                <a16:creationId xmlns:a16="http://schemas.microsoft.com/office/drawing/2014/main" id="{19298D57-E3CA-6483-91E1-13DBE970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74" y="4387789"/>
            <a:ext cx="3163814" cy="24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DBBAC085-85C2-2AF1-F8A5-0B6048AAA920}"/>
              </a:ext>
            </a:extLst>
          </p:cNvPr>
          <p:cNvSpPr/>
          <p:nvPr/>
        </p:nvSpPr>
        <p:spPr>
          <a:xfrm rot="5400000">
            <a:off x="8532520" y="3485746"/>
            <a:ext cx="1370078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C0CD1-F841-654D-EE59-1A1727199363}"/>
              </a:ext>
            </a:extLst>
          </p:cNvPr>
          <p:cNvSpPr txBox="1"/>
          <p:nvPr/>
        </p:nvSpPr>
        <p:spPr>
          <a:xfrm>
            <a:off x="5933440" y="3513321"/>
            <a:ext cx="3588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[Daskalakis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Skoulakis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Zampetakis ‘21]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1A65EBB-527E-E236-8ACC-61E5AA45DF57}"/>
              </a:ext>
            </a:extLst>
          </p:cNvPr>
          <p:cNvSpPr/>
          <p:nvPr/>
        </p:nvSpPr>
        <p:spPr>
          <a:xfrm rot="5400000">
            <a:off x="2359969" y="3380362"/>
            <a:ext cx="786773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E83A17-C593-EC30-3D0D-022302FEB712}"/>
              </a:ext>
            </a:extLst>
          </p:cNvPr>
          <p:cNvSpPr/>
          <p:nvPr/>
        </p:nvSpPr>
        <p:spPr>
          <a:xfrm>
            <a:off x="1105529" y="4280624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PPAD</a:t>
            </a:r>
          </a:p>
        </p:txBody>
      </p:sp>
    </p:spTree>
    <p:extLst>
      <p:ext uri="{BB962C8B-B14F-4D97-AF65-F5344CB8AC3E}">
        <p14:creationId xmlns:p14="http://schemas.microsoft.com/office/powerpoint/2010/main" val="30786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29F2-4FA5-7FAC-8027-AD8879E2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8" name="Picture 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 title="IguanaTex Bitmap Display">
            <a:extLst>
              <a:ext uri="{FF2B5EF4-FFF2-40B4-BE49-F238E27FC236}">
                <a16:creationId xmlns:a16="http://schemas.microsoft.com/office/drawing/2014/main" id="{B3A54074-AEF9-EE06-A6C5-BDE5AF43F6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67" y="1669297"/>
            <a:ext cx="1623466" cy="955733"/>
          </a:xfrm>
          <a:prstGeom prst="rect">
            <a:avLst/>
          </a:prstGeom>
        </p:spPr>
      </p:pic>
      <p:pic>
        <p:nvPicPr>
          <p:cNvPr id="1026" name="Picture 2" descr="Price Optimisation with convex and non-convex loss functions | by Prajwal  Shreyas | Towards Data Science">
            <a:extLst>
              <a:ext uri="{FF2B5EF4-FFF2-40B4-BE49-F238E27FC236}">
                <a16:creationId xmlns:a16="http://schemas.microsoft.com/office/drawing/2014/main" id="{E509A5F0-A9ED-C4F7-AF70-D14F5816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23" y="3113393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217738-0EEB-B90E-BC5B-5B949157E8E2}"/>
              </a:ext>
            </a:extLst>
          </p:cNvPr>
          <p:cNvSpPr txBox="1"/>
          <p:nvPr/>
        </p:nvSpPr>
        <p:spPr>
          <a:xfrm>
            <a:off x="7850603" y="4123340"/>
            <a:ext cx="377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Global optima impossible!</a:t>
            </a:r>
          </a:p>
        </p:txBody>
      </p:sp>
    </p:spTree>
    <p:extLst>
      <p:ext uri="{BB962C8B-B14F-4D97-AF65-F5344CB8AC3E}">
        <p14:creationId xmlns:p14="http://schemas.microsoft.com/office/powerpoint/2010/main" val="22785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</a:t>
            </a:r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 = 1$, $f(-1) = -1 \implies f(x^{\star}) = 0$&#10;\end{document}" title="IguanaTex Bitmap Display">
            <a:extLst>
              <a:ext uri="{FF2B5EF4-FFF2-40B4-BE49-F238E27FC236}">
                <a16:creationId xmlns:a16="http://schemas.microsoft.com/office/drawing/2014/main" id="{A5295950-A069-AB03-0351-7F5A619970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01" y="5287813"/>
            <a:ext cx="5156569" cy="321828"/>
          </a:xfrm>
          <a:prstGeom prst="rect">
            <a:avLst/>
          </a:prstGeom>
        </p:spPr>
      </p:pic>
      <p:pic>
        <p:nvPicPr>
          <p:cNvPr id="6" name="Picture 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-f(1) = f(-1) \implies f(x^{\star}) = 0$&#10;\end{document}" title="IguanaTex Bitmap Display">
            <a:extLst>
              <a:ext uri="{FF2B5EF4-FFF2-40B4-BE49-F238E27FC236}">
                <a16:creationId xmlns:a16="http://schemas.microsoft.com/office/drawing/2014/main" id="{877E0AF6-4E6F-523C-4BFA-94A4A502F1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58" y="3873538"/>
            <a:ext cx="4231312" cy="321828"/>
          </a:xfrm>
          <a:prstGeom prst="rect">
            <a:avLst/>
          </a:prstGeom>
        </p:spPr>
      </p:pic>
      <p:pic>
        <p:nvPicPr>
          <p:cNvPr id="11" name="Picture 10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IVT&#10;\end{document}" title="IguanaTex Bitmap Display">
            <a:extLst>
              <a:ext uri="{FF2B5EF4-FFF2-40B4-BE49-F238E27FC236}">
                <a16:creationId xmlns:a16="http://schemas.microsoft.com/office/drawing/2014/main" id="{E51816C1-D57A-74FD-EC0B-CFE75AC4C0A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99" y="2568977"/>
            <a:ext cx="497371" cy="212114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99500FC6-855C-82BF-522F-AECA40B686D3}"/>
              </a:ext>
            </a:extLst>
          </p:cNvPr>
          <p:cNvSpPr/>
          <p:nvPr/>
        </p:nvSpPr>
        <p:spPr>
          <a:xfrm>
            <a:off x="5838613" y="2892213"/>
            <a:ext cx="318341" cy="804046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22B14A94-BB22-4DCD-A7E6-60B540A9EB22}"/>
              </a:ext>
            </a:extLst>
          </p:cNvPr>
          <p:cNvSpPr/>
          <p:nvPr/>
        </p:nvSpPr>
        <p:spPr>
          <a:xfrm>
            <a:off x="5838612" y="4287520"/>
            <a:ext cx="318341" cy="903209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B0A74E-671B-83D3-B1CF-CFE41A891AB9}"/>
              </a:ext>
            </a:extLst>
          </p:cNvPr>
          <p:cNvSpPr/>
          <p:nvPr/>
        </p:nvSpPr>
        <p:spPr>
          <a:xfrm>
            <a:off x="3669207" y="3788413"/>
            <a:ext cx="4517814" cy="4605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C5B0B-3701-03C6-DD8E-09FCDFAAAC4B}"/>
              </a:ext>
            </a:extLst>
          </p:cNvPr>
          <p:cNvSpPr txBox="1"/>
          <p:nvPr/>
        </p:nvSpPr>
        <p:spPr>
          <a:xfrm>
            <a:off x="6124550" y="450948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6053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FA1C0-BEBD-5A68-8C6A-8C73070B0150}"/>
              </a:ext>
            </a:extLst>
          </p:cNvPr>
          <p:cNvSpPr/>
          <p:nvPr/>
        </p:nvSpPr>
        <p:spPr>
          <a:xfrm>
            <a:off x="3887893" y="1788160"/>
            <a:ext cx="5987627" cy="4226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 in 2D v2</a:t>
            </a:r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 title="IguanaTex Bitmap Display">
            <a:extLst>
              <a:ext uri="{FF2B5EF4-FFF2-40B4-BE49-F238E27FC236}">
                <a16:creationId xmlns:a16="http://schemas.microsoft.com/office/drawing/2014/main" id="{325C1D91-0281-1312-50C0-F6F9C98481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2232469"/>
            <a:ext cx="1653028" cy="35291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8C561D-5984-920F-DC3F-A592C2989D36}"/>
              </a:ext>
            </a:extLst>
          </p:cNvPr>
          <p:cNvCxnSpPr>
            <a:cxnSpLocks/>
          </p:cNvCxnSpPr>
          <p:nvPr/>
        </p:nvCxnSpPr>
        <p:spPr>
          <a:xfrm>
            <a:off x="4114798" y="3932595"/>
            <a:ext cx="5581229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13A213-66CF-EA25-3A9C-BB1BF6352373}"/>
              </a:ext>
            </a:extLst>
          </p:cNvPr>
          <p:cNvCxnSpPr>
            <a:cxnSpLocks/>
          </p:cNvCxnSpPr>
          <p:nvPr/>
        </p:nvCxnSpPr>
        <p:spPr>
          <a:xfrm flipV="1">
            <a:off x="6905413" y="1950720"/>
            <a:ext cx="0" cy="3764584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4F0AE0B-A34B-281D-24CB-0DF8E3B507B0}"/>
              </a:ext>
            </a:extLst>
          </p:cNvPr>
          <p:cNvSpPr/>
          <p:nvPr/>
        </p:nvSpPr>
        <p:spPr>
          <a:xfrm>
            <a:off x="6062132" y="3089315"/>
            <a:ext cx="1686559" cy="168655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-f(x) = f(-x)$&#10;\end{document}" title="IguanaTex Bitmap Display">
            <a:extLst>
              <a:ext uri="{FF2B5EF4-FFF2-40B4-BE49-F238E27FC236}">
                <a16:creationId xmlns:a16="http://schemas.microsoft.com/office/drawing/2014/main" id="{3D829807-F69A-4B30-3193-4A11B63112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58" y="2781709"/>
            <a:ext cx="2066285" cy="321828"/>
          </a:xfrm>
          <a:prstGeom prst="rect">
            <a:avLst/>
          </a:prstGeom>
        </p:spPr>
      </p:pic>
      <p:pic>
        <p:nvPicPr>
          <p:cNvPr id="16" name="Picture 1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 title="IguanaTex Bitmap Display">
            <a:extLst>
              <a:ext uri="{FF2B5EF4-FFF2-40B4-BE49-F238E27FC236}">
                <a16:creationId xmlns:a16="http://schemas.microsoft.com/office/drawing/2014/main" id="{345D2139-42DF-82B8-3E46-88D96D26E2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51" y="5174018"/>
            <a:ext cx="1974856" cy="3218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EACB59-78F1-516F-D772-449F9213AC6F}"/>
              </a:ext>
            </a:extLst>
          </p:cNvPr>
          <p:cNvSpPr/>
          <p:nvPr/>
        </p:nvSpPr>
        <p:spPr>
          <a:xfrm>
            <a:off x="292729" y="4338995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Borsuk </a:t>
            </a:r>
            <a:r>
              <a:rPr lang="en-US" sz="2800" dirty="0" err="1"/>
              <a:t>Ulam</a:t>
            </a:r>
            <a:r>
              <a:rPr lang="en-US" sz="2800" dirty="0"/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42243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7107" cy="1325563"/>
          </a:xfrm>
        </p:spPr>
        <p:txBody>
          <a:bodyPr/>
          <a:lstStyle/>
          <a:p>
            <a:r>
              <a:rPr lang="en-US" dirty="0"/>
              <a:t>Intermediate Value Theorem in High-D v2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EACB59-78F1-516F-D772-449F9213AC6F}"/>
              </a:ext>
            </a:extLst>
          </p:cNvPr>
          <p:cNvSpPr/>
          <p:nvPr/>
        </p:nvSpPr>
        <p:spPr>
          <a:xfrm>
            <a:off x="1024249" y="1947012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Borsuk </a:t>
            </a:r>
            <a:r>
              <a:rPr lang="en-US" sz="2800" dirty="0" err="1"/>
              <a:t>Ulam</a:t>
            </a:r>
            <a:r>
              <a:rPr lang="en-US" sz="2800" dirty="0"/>
              <a:t> Theorem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3331CA1-353A-6B05-3404-47F7FB9120C8}"/>
              </a:ext>
            </a:extLst>
          </p:cNvPr>
          <p:cNvSpPr/>
          <p:nvPr/>
        </p:nvSpPr>
        <p:spPr>
          <a:xfrm>
            <a:off x="4689584" y="2324688"/>
            <a:ext cx="2429189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52624-669C-991B-5E02-4916B72FD3DB}"/>
              </a:ext>
            </a:extLst>
          </p:cNvPr>
          <p:cNvSpPr/>
          <p:nvPr/>
        </p:nvSpPr>
        <p:spPr>
          <a:xfrm>
            <a:off x="7488452" y="1947012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Tucker’s Lemma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439E2-5E88-DED8-A6E2-71137D1E0995}"/>
              </a:ext>
            </a:extLst>
          </p:cNvPr>
          <p:cNvSpPr txBox="1"/>
          <p:nvPr/>
        </p:nvSpPr>
        <p:spPr>
          <a:xfrm>
            <a:off x="2889080" y="3665741"/>
            <a:ext cx="2662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Aisenberg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Bonet Buss ‘15]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1A65EBB-527E-E236-8ACC-61E5AA45DF57}"/>
              </a:ext>
            </a:extLst>
          </p:cNvPr>
          <p:cNvSpPr/>
          <p:nvPr/>
        </p:nvSpPr>
        <p:spPr>
          <a:xfrm rot="5400000">
            <a:off x="2278689" y="3602626"/>
            <a:ext cx="786773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E83A17-C593-EC30-3D0D-022302FEB712}"/>
              </a:ext>
            </a:extLst>
          </p:cNvPr>
          <p:cNvSpPr/>
          <p:nvPr/>
        </p:nvSpPr>
        <p:spPr>
          <a:xfrm>
            <a:off x="1024249" y="4502888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PPA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5E6E4AA0-B0F7-5486-6C61-BE87D8A2DCE6}"/>
              </a:ext>
            </a:extLst>
          </p:cNvPr>
          <p:cNvSpPr/>
          <p:nvPr/>
        </p:nvSpPr>
        <p:spPr>
          <a:xfrm rot="5400000">
            <a:off x="8742891" y="3602626"/>
            <a:ext cx="786773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8239B-E13B-72CA-FC02-9031EEB8E6DD}"/>
              </a:ext>
            </a:extLst>
          </p:cNvPr>
          <p:cNvSpPr/>
          <p:nvPr/>
        </p:nvSpPr>
        <p:spPr>
          <a:xfrm>
            <a:off x="6848851" y="4502888"/>
            <a:ext cx="4574855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Necklace Splitting</a:t>
            </a:r>
            <a:br>
              <a:rPr lang="en-US" sz="2800" dirty="0"/>
            </a:br>
            <a:r>
              <a:rPr lang="en-US" sz="2800" dirty="0"/>
              <a:t>Ham Sandwich Theorem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11599-BEBB-908C-1CC2-23E1267B01DB}"/>
              </a:ext>
            </a:extLst>
          </p:cNvPr>
          <p:cNvSpPr txBox="1"/>
          <p:nvPr/>
        </p:nvSpPr>
        <p:spPr>
          <a:xfrm>
            <a:off x="6473335" y="3665741"/>
            <a:ext cx="2662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[Goldberg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Filos-Ratsikas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‘18]</a:t>
            </a:r>
          </a:p>
        </p:txBody>
      </p:sp>
    </p:spTree>
    <p:extLst>
      <p:ext uri="{BB962C8B-B14F-4D97-AF65-F5344CB8AC3E}">
        <p14:creationId xmlns:p14="http://schemas.microsoft.com/office/powerpoint/2010/main" val="22527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3" grpId="0" animBg="1"/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FA1C0-BEBD-5A68-8C6A-8C73070B0150}"/>
              </a:ext>
            </a:extLst>
          </p:cNvPr>
          <p:cNvSpPr/>
          <p:nvPr/>
        </p:nvSpPr>
        <p:spPr>
          <a:xfrm>
            <a:off x="3887893" y="1788160"/>
            <a:ext cx="6149258" cy="4226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 in 2D v3</a:t>
            </a:r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 title="IguanaTex Bitmap Display">
            <a:extLst>
              <a:ext uri="{FF2B5EF4-FFF2-40B4-BE49-F238E27FC236}">
                <a16:creationId xmlns:a16="http://schemas.microsoft.com/office/drawing/2014/main" id="{325C1D91-0281-1312-50C0-F6F9C98481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2232469"/>
            <a:ext cx="1653028" cy="35291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8C561D-5984-920F-DC3F-A592C2989D36}"/>
              </a:ext>
            </a:extLst>
          </p:cNvPr>
          <p:cNvCxnSpPr>
            <a:cxnSpLocks/>
          </p:cNvCxnSpPr>
          <p:nvPr/>
        </p:nvCxnSpPr>
        <p:spPr>
          <a:xfrm>
            <a:off x="4114798" y="3932595"/>
            <a:ext cx="5581229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13A213-66CF-EA25-3A9C-BB1BF6352373}"/>
              </a:ext>
            </a:extLst>
          </p:cNvPr>
          <p:cNvCxnSpPr>
            <a:cxnSpLocks/>
          </p:cNvCxnSpPr>
          <p:nvPr/>
        </p:nvCxnSpPr>
        <p:spPr>
          <a:xfrm flipV="1">
            <a:off x="6905413" y="1950720"/>
            <a:ext cx="0" cy="3764584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4F0AE0B-A34B-281D-24CB-0DF8E3B507B0}"/>
              </a:ext>
            </a:extLst>
          </p:cNvPr>
          <p:cNvSpPr/>
          <p:nvPr/>
        </p:nvSpPr>
        <p:spPr>
          <a:xfrm>
            <a:off x="6062132" y="3089315"/>
            <a:ext cx="1686559" cy="168655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_{120^o} f(x) = f(R_{120^o} x)$&#10;\end{document}" title="IguanaTex Bitmap Display">
            <a:extLst>
              <a:ext uri="{FF2B5EF4-FFF2-40B4-BE49-F238E27FC236}">
                <a16:creationId xmlns:a16="http://schemas.microsoft.com/office/drawing/2014/main" id="{E2040D73-A56A-8860-BC70-4E4E95DF9D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16" y="2636736"/>
            <a:ext cx="2690285" cy="295009"/>
          </a:xfrm>
          <a:prstGeom prst="rect">
            <a:avLst/>
          </a:prstGeom>
        </p:spPr>
      </p:pic>
      <p:pic>
        <p:nvPicPr>
          <p:cNvPr id="16" name="Picture 1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 title="IguanaTex Bitmap Display">
            <a:extLst>
              <a:ext uri="{FF2B5EF4-FFF2-40B4-BE49-F238E27FC236}">
                <a16:creationId xmlns:a16="http://schemas.microsoft.com/office/drawing/2014/main" id="{345D2139-42DF-82B8-3E46-88D96D26E2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58" y="5206529"/>
            <a:ext cx="1974856" cy="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FA1C0-BEBD-5A68-8C6A-8C73070B0150}"/>
              </a:ext>
            </a:extLst>
          </p:cNvPr>
          <p:cNvSpPr/>
          <p:nvPr/>
        </p:nvSpPr>
        <p:spPr>
          <a:xfrm>
            <a:off x="3887893" y="1788160"/>
            <a:ext cx="6149258" cy="4226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Theorem in 2D </a:t>
            </a:r>
            <a:r>
              <a:rPr lang="en-US" dirty="0" err="1"/>
              <a:t>vk</a:t>
            </a:r>
            <a:endParaRPr lang="en-US" dirty="0"/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 title="IguanaTex Bitmap Display">
            <a:extLst>
              <a:ext uri="{FF2B5EF4-FFF2-40B4-BE49-F238E27FC236}">
                <a16:creationId xmlns:a16="http://schemas.microsoft.com/office/drawing/2014/main" id="{325C1D91-0281-1312-50C0-F6F9C98481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2232469"/>
            <a:ext cx="1653028" cy="35291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8C561D-5984-920F-DC3F-A592C2989D36}"/>
              </a:ext>
            </a:extLst>
          </p:cNvPr>
          <p:cNvCxnSpPr>
            <a:cxnSpLocks/>
          </p:cNvCxnSpPr>
          <p:nvPr/>
        </p:nvCxnSpPr>
        <p:spPr>
          <a:xfrm>
            <a:off x="4114798" y="3932595"/>
            <a:ext cx="5581229" cy="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13A213-66CF-EA25-3A9C-BB1BF6352373}"/>
              </a:ext>
            </a:extLst>
          </p:cNvPr>
          <p:cNvCxnSpPr>
            <a:cxnSpLocks/>
          </p:cNvCxnSpPr>
          <p:nvPr/>
        </p:nvCxnSpPr>
        <p:spPr>
          <a:xfrm flipV="1">
            <a:off x="6905413" y="1950720"/>
            <a:ext cx="0" cy="3764584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4F0AE0B-A34B-281D-24CB-0DF8E3B507B0}"/>
              </a:ext>
            </a:extLst>
          </p:cNvPr>
          <p:cNvSpPr/>
          <p:nvPr/>
        </p:nvSpPr>
        <p:spPr>
          <a:xfrm>
            <a:off x="6062132" y="3089315"/>
            <a:ext cx="1686559" cy="168655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_{\frac{360^o}{k}} f(x) = f(R_{\frac{360^o}{k}} x)$&#10;\end{document}" title="IguanaTex Bitmap Display">
            <a:extLst>
              <a:ext uri="{FF2B5EF4-FFF2-40B4-BE49-F238E27FC236}">
                <a16:creationId xmlns:a16="http://schemas.microsoft.com/office/drawing/2014/main" id="{11504F81-CD72-2841-DE40-F57B17A3EA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16" y="2636736"/>
            <a:ext cx="2690286" cy="417371"/>
          </a:xfrm>
          <a:prstGeom prst="rect">
            <a:avLst/>
          </a:prstGeom>
        </p:spPr>
      </p:pic>
      <p:pic>
        <p:nvPicPr>
          <p:cNvPr id="16" name="Picture 1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 title="IguanaTex Bitmap Display">
            <a:extLst>
              <a:ext uri="{FF2B5EF4-FFF2-40B4-BE49-F238E27FC236}">
                <a16:creationId xmlns:a16="http://schemas.microsoft.com/office/drawing/2014/main" id="{345D2139-42DF-82B8-3E46-88D96D26E2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58" y="5206529"/>
            <a:ext cx="1974856" cy="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FA1C0-BEBD-5A68-8C6A-8C73070B0150}"/>
              </a:ext>
            </a:extLst>
          </p:cNvPr>
          <p:cNvSpPr/>
          <p:nvPr/>
        </p:nvSpPr>
        <p:spPr>
          <a:xfrm>
            <a:off x="3387728" y="1855893"/>
            <a:ext cx="6149258" cy="4226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8314" cy="1325563"/>
          </a:xfrm>
        </p:spPr>
        <p:txBody>
          <a:bodyPr/>
          <a:lstStyle/>
          <a:p>
            <a:r>
              <a:rPr lang="en-US" dirty="0"/>
              <a:t>Intermediate Value Theorem in High-D </a:t>
            </a:r>
            <a:r>
              <a:rPr lang="en-US" dirty="0" err="1"/>
              <a:t>vk</a:t>
            </a:r>
            <a:endParaRPr lang="en-US" dirty="0"/>
          </a:p>
        </p:txBody>
      </p:sp>
      <p:pic>
        <p:nvPicPr>
          <p:cNvPr id="8" name="Picture 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d \to \mathbb{R}^d$&#10;\end{document}" title="IguanaTex Bitmap Display">
            <a:extLst>
              <a:ext uri="{FF2B5EF4-FFF2-40B4-BE49-F238E27FC236}">
                <a16:creationId xmlns:a16="http://schemas.microsoft.com/office/drawing/2014/main" id="{C9B74244-552D-0666-0518-ACA8CBDCF8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2232470"/>
            <a:ext cx="1665828" cy="363885"/>
          </a:xfrm>
          <a:prstGeom prst="rect">
            <a:avLst/>
          </a:prstGeom>
        </p:spPr>
      </p:pic>
      <p:pic>
        <p:nvPicPr>
          <p:cNvPr id="12" name="Picture 1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 \cdot f(x) = f(R \cdot x)$&#10;\end{document}" title="IguanaTex Bitmap Display">
            <a:extLst>
              <a:ext uri="{FF2B5EF4-FFF2-40B4-BE49-F238E27FC236}">
                <a16:creationId xmlns:a16="http://schemas.microsoft.com/office/drawing/2014/main" id="{4440643A-0BCC-A7E1-0038-C8AC861C39E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13" y="2516583"/>
            <a:ext cx="2231011" cy="295009"/>
          </a:xfrm>
          <a:prstGeom prst="rect">
            <a:avLst/>
          </a:prstGeom>
        </p:spPr>
      </p:pic>
      <p:pic>
        <p:nvPicPr>
          <p:cNvPr id="16" name="Picture 1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 title="IguanaTex Bitmap Display">
            <a:extLst>
              <a:ext uri="{FF2B5EF4-FFF2-40B4-BE49-F238E27FC236}">
                <a16:creationId xmlns:a16="http://schemas.microsoft.com/office/drawing/2014/main" id="{345D2139-42DF-82B8-3E46-88D96D26E2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25" y="5274262"/>
            <a:ext cx="1974856" cy="321828"/>
          </a:xfrm>
          <a:prstGeom prst="rect">
            <a:avLst/>
          </a:prstGeom>
        </p:spPr>
      </p:pic>
      <p:pic>
        <p:nvPicPr>
          <p:cNvPr id="5122" name="Picture 2" descr="Sphere - Wikipedia">
            <a:extLst>
              <a:ext uri="{FF2B5EF4-FFF2-40B4-BE49-F238E27FC236}">
                <a16:creationId xmlns:a16="http://schemas.microsoft.com/office/drawing/2014/main" id="{4AB43285-E973-874B-49A3-BA933009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38" y="2348277"/>
            <a:ext cx="3247813" cy="32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$ is a free action&#10;\end{document}" title="IguanaTex Bitmap Display">
            <a:extLst>
              <a:ext uri="{FF2B5EF4-FFF2-40B4-BE49-F238E27FC236}">
                <a16:creationId xmlns:a16="http://schemas.microsoft.com/office/drawing/2014/main" id="{BB56CA6F-09AA-91F7-B74F-76800354030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13" y="3368838"/>
            <a:ext cx="2061716" cy="207847"/>
          </a:xfrm>
          <a:prstGeom prst="rect">
            <a:avLst/>
          </a:prstGeom>
        </p:spPr>
      </p:pic>
      <p:pic>
        <p:nvPicPr>
          <p:cNvPr id="22" name="Picture 2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^k \cdot z = z$&#10;\end{document}" title="IguanaTex Bitmap Display">
            <a:extLst>
              <a:ext uri="{FF2B5EF4-FFF2-40B4-BE49-F238E27FC236}">
                <a16:creationId xmlns:a16="http://schemas.microsoft.com/office/drawing/2014/main" id="{E8779715-239E-4ABA-34CB-0BD60BA506E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13" y="3709364"/>
            <a:ext cx="1133106" cy="25980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098829-E6C4-8F11-5A6B-D577D04D6111}"/>
              </a:ext>
            </a:extLst>
          </p:cNvPr>
          <p:cNvSpPr/>
          <p:nvPr/>
        </p:nvSpPr>
        <p:spPr>
          <a:xfrm>
            <a:off x="420806" y="4603656"/>
            <a:ext cx="2713360" cy="125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BSS Theorem</a:t>
            </a:r>
          </a:p>
        </p:txBody>
      </p:sp>
    </p:spTree>
    <p:extLst>
      <p:ext uri="{BB962C8B-B14F-4D97-AF65-F5344CB8AC3E}">
        <p14:creationId xmlns:p14="http://schemas.microsoft.com/office/powerpoint/2010/main" val="8452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8040" cy="1325563"/>
          </a:xfrm>
        </p:spPr>
        <p:txBody>
          <a:bodyPr/>
          <a:lstStyle/>
          <a:p>
            <a:r>
              <a:rPr lang="en-US" dirty="0"/>
              <a:t>Intermediate Value Theorem in High-D </a:t>
            </a:r>
            <a:r>
              <a:rPr lang="en-US" dirty="0" err="1"/>
              <a:t>vk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EACB59-78F1-516F-D772-449F9213AC6F}"/>
              </a:ext>
            </a:extLst>
          </p:cNvPr>
          <p:cNvSpPr/>
          <p:nvPr/>
        </p:nvSpPr>
        <p:spPr>
          <a:xfrm>
            <a:off x="1024249" y="1947012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BSS Theorem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3331CA1-353A-6B05-3404-47F7FB9120C8}"/>
              </a:ext>
            </a:extLst>
          </p:cNvPr>
          <p:cNvSpPr/>
          <p:nvPr/>
        </p:nvSpPr>
        <p:spPr>
          <a:xfrm>
            <a:off x="4689584" y="2324688"/>
            <a:ext cx="2429189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52624-669C-991B-5E02-4916B72FD3DB}"/>
              </a:ext>
            </a:extLst>
          </p:cNvPr>
          <p:cNvSpPr/>
          <p:nvPr/>
        </p:nvSpPr>
        <p:spPr>
          <a:xfrm>
            <a:off x="7488452" y="1947012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General Tucker’s Lemma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1A65EBB-527E-E236-8ACC-61E5AA45DF57}"/>
              </a:ext>
            </a:extLst>
          </p:cNvPr>
          <p:cNvSpPr/>
          <p:nvPr/>
        </p:nvSpPr>
        <p:spPr>
          <a:xfrm rot="5400000">
            <a:off x="2278689" y="3602626"/>
            <a:ext cx="786773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E83A17-C593-EC30-3D0D-022302FEB712}"/>
              </a:ext>
            </a:extLst>
          </p:cNvPr>
          <p:cNvSpPr/>
          <p:nvPr/>
        </p:nvSpPr>
        <p:spPr>
          <a:xfrm>
            <a:off x="1024249" y="4502888"/>
            <a:ext cx="3295656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PPA</a:t>
            </a:r>
            <a:r>
              <a:rPr lang="en-US" sz="2800" baseline="-25000" dirty="0" err="1"/>
              <a:t>k</a:t>
            </a:r>
            <a:endParaRPr lang="en-US" sz="2800" baseline="-25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8239B-E13B-72CA-FC02-9031EEB8E6DD}"/>
              </a:ext>
            </a:extLst>
          </p:cNvPr>
          <p:cNvSpPr/>
          <p:nvPr/>
        </p:nvSpPr>
        <p:spPr>
          <a:xfrm>
            <a:off x="6848851" y="4502888"/>
            <a:ext cx="4574855" cy="118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Necklace Splitting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11599-BEBB-908C-1CC2-23E1267B01DB}"/>
              </a:ext>
            </a:extLst>
          </p:cNvPr>
          <p:cNvSpPr txBox="1"/>
          <p:nvPr/>
        </p:nvSpPr>
        <p:spPr>
          <a:xfrm>
            <a:off x="3799109" y="3721627"/>
            <a:ext cx="4210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Filos-Ratsikas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Holleder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Sotiraki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Zampetakis ‘21]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B483CA1-2D1C-9773-38A5-618B6ED60D8E}"/>
              </a:ext>
            </a:extLst>
          </p:cNvPr>
          <p:cNvSpPr/>
          <p:nvPr/>
        </p:nvSpPr>
        <p:spPr>
          <a:xfrm>
            <a:off x="8858571" y="3426243"/>
            <a:ext cx="555413" cy="78677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FA1C0-BEBD-5A68-8C6A-8C73070B0150}"/>
              </a:ext>
            </a:extLst>
          </p:cNvPr>
          <p:cNvSpPr/>
          <p:nvPr/>
        </p:nvSpPr>
        <p:spPr>
          <a:xfrm>
            <a:off x="3387728" y="1855893"/>
            <a:ext cx="6149258" cy="4226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8314" cy="1325563"/>
          </a:xfrm>
        </p:spPr>
        <p:txBody>
          <a:bodyPr/>
          <a:lstStyle/>
          <a:p>
            <a:r>
              <a:rPr lang="en-US" dirty="0"/>
              <a:t>Intermediate Value Theorem in High-D </a:t>
            </a:r>
            <a:r>
              <a:rPr lang="en-US" dirty="0" err="1"/>
              <a:t>vG</a:t>
            </a:r>
            <a:endParaRPr lang="en-US" dirty="0"/>
          </a:p>
        </p:txBody>
      </p:sp>
      <p:pic>
        <p:nvPicPr>
          <p:cNvPr id="8" name="Picture 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d \to \mathbb{R}^d$&#10;\end{document}" title="IguanaTex Bitmap Display">
            <a:extLst>
              <a:ext uri="{FF2B5EF4-FFF2-40B4-BE49-F238E27FC236}">
                <a16:creationId xmlns:a16="http://schemas.microsoft.com/office/drawing/2014/main" id="{C9B74244-552D-0666-0518-ACA8CBDCF8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2232470"/>
            <a:ext cx="1665828" cy="363885"/>
          </a:xfrm>
          <a:prstGeom prst="rect">
            <a:avLst/>
          </a:prstGeom>
        </p:spPr>
      </p:pic>
      <p:pic>
        <p:nvPicPr>
          <p:cNvPr id="12" name="Picture 1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 \cdot f(x) = f(R \cdot x)$&#10;\end{document}" title="IguanaTex Bitmap Display">
            <a:extLst>
              <a:ext uri="{FF2B5EF4-FFF2-40B4-BE49-F238E27FC236}">
                <a16:creationId xmlns:a16="http://schemas.microsoft.com/office/drawing/2014/main" id="{4440643A-0BCC-A7E1-0038-C8AC861C39E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13" y="2516583"/>
            <a:ext cx="2231011" cy="295009"/>
          </a:xfrm>
          <a:prstGeom prst="rect">
            <a:avLst/>
          </a:prstGeom>
        </p:spPr>
      </p:pic>
      <p:pic>
        <p:nvPicPr>
          <p:cNvPr id="16" name="Picture 1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 title="IguanaTex Bitmap Display">
            <a:extLst>
              <a:ext uri="{FF2B5EF4-FFF2-40B4-BE49-F238E27FC236}">
                <a16:creationId xmlns:a16="http://schemas.microsoft.com/office/drawing/2014/main" id="{345D2139-42DF-82B8-3E46-88D96D26E2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25" y="5274262"/>
            <a:ext cx="1974856" cy="321828"/>
          </a:xfrm>
          <a:prstGeom prst="rect">
            <a:avLst/>
          </a:prstGeom>
        </p:spPr>
      </p:pic>
      <p:pic>
        <p:nvPicPr>
          <p:cNvPr id="5122" name="Picture 2" descr="Sphere - Wikipedia">
            <a:extLst>
              <a:ext uri="{FF2B5EF4-FFF2-40B4-BE49-F238E27FC236}">
                <a16:creationId xmlns:a16="http://schemas.microsoft.com/office/drawing/2014/main" id="{4AB43285-E973-874B-49A3-BA933009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38" y="2348277"/>
            <a:ext cx="3247813" cy="32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G$ is a free action&#10;\end{document}" title="IguanaTex Bitmap Display">
            <a:extLst>
              <a:ext uri="{FF2B5EF4-FFF2-40B4-BE49-F238E27FC236}">
                <a16:creationId xmlns:a16="http://schemas.microsoft.com/office/drawing/2014/main" id="{4ABB5E7E-A22D-00A1-6C63-F653265D299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13" y="3761327"/>
            <a:ext cx="2068421" cy="207847"/>
          </a:xfrm>
          <a:prstGeom prst="rect">
            <a:avLst/>
          </a:prstGeom>
        </p:spPr>
      </p:pic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 \in G$&#10;\end{document}" title="IguanaTex Bitmap Display">
            <a:extLst>
              <a:ext uri="{FF2B5EF4-FFF2-40B4-BE49-F238E27FC236}">
                <a16:creationId xmlns:a16="http://schemas.microsoft.com/office/drawing/2014/main" id="{59BF692D-0E1A-8318-5E98-17217C407A9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13" y="3382886"/>
            <a:ext cx="742553" cy="2078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098829-E6C4-8F11-5A6B-D577D04D6111}"/>
              </a:ext>
            </a:extLst>
          </p:cNvPr>
          <p:cNvSpPr/>
          <p:nvPr/>
        </p:nvSpPr>
        <p:spPr>
          <a:xfrm>
            <a:off x="155787" y="4603656"/>
            <a:ext cx="2978379" cy="125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Dold’s</a:t>
            </a:r>
            <a:r>
              <a:rPr lang="en-US" sz="2800" dirty="0"/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3176018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DD42-FC24-9161-910B-8A0A2066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520C-3386-8892-B605-8E0CF89F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Necklace Splitting equivalence with BSS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Combinatorial proof of </a:t>
            </a:r>
            <a:r>
              <a:rPr lang="en-US" dirty="0" err="1">
                <a:solidFill>
                  <a:schemeClr val="tx2"/>
                </a:solidFill>
              </a:rPr>
              <a:t>Dold’s</a:t>
            </a:r>
            <a:r>
              <a:rPr lang="en-US" dirty="0">
                <a:solidFill>
                  <a:schemeClr val="tx2"/>
                </a:solidFill>
              </a:rPr>
              <a:t> Theorem?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Connections with cryptography?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227ED-5BDB-E0C5-E90F-5A4214DF2116}"/>
              </a:ext>
            </a:extLst>
          </p:cNvPr>
          <p:cNvSpPr txBox="1"/>
          <p:nvPr/>
        </p:nvSpPr>
        <p:spPr>
          <a:xfrm>
            <a:off x="8094133" y="5622965"/>
            <a:ext cx="25473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Thank you! </a:t>
            </a:r>
            <a:r>
              <a:rPr lang="en-US" sz="30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Non-convex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29F2-4FA5-7FAC-8027-AD8879E2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8" name="Picture 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 title="IguanaTex Bitmap Display">
            <a:extLst>
              <a:ext uri="{FF2B5EF4-FFF2-40B4-BE49-F238E27FC236}">
                <a16:creationId xmlns:a16="http://schemas.microsoft.com/office/drawing/2014/main" id="{B3A54074-AEF9-EE06-A6C5-BDE5AF43F6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18" y="3155710"/>
            <a:ext cx="1623466" cy="95573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757B9D-3D2B-589E-0FDA-E34E9063C4DA}"/>
              </a:ext>
            </a:extLst>
          </p:cNvPr>
          <p:cNvSpPr/>
          <p:nvPr/>
        </p:nvSpPr>
        <p:spPr>
          <a:xfrm>
            <a:off x="4307378" y="3367860"/>
            <a:ext cx="1855124" cy="443548"/>
          </a:xfrm>
          <a:prstGeom prst="rightArrow">
            <a:avLst>
              <a:gd name="adj1" fmla="val 33788"/>
              <a:gd name="adj2" fmla="val 673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 \norm{x - \Pi_C (x - \nabla f(x))}_2 \le \eps \]&#10;\end{document}" title="IguanaTex Bitmap Display">
            <a:extLst>
              <a:ext uri="{FF2B5EF4-FFF2-40B4-BE49-F238E27FC236}">
                <a16:creationId xmlns:a16="http://schemas.microsoft.com/office/drawing/2014/main" id="{0C5E4F82-EDE0-1B81-473C-88224801C6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09" y="3429000"/>
            <a:ext cx="4202665" cy="388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814CB9-ECD8-0B2E-7622-DEF1D1184C9A}"/>
              </a:ext>
            </a:extLst>
          </p:cNvPr>
          <p:cNvSpPr/>
          <p:nvPr/>
        </p:nvSpPr>
        <p:spPr>
          <a:xfrm>
            <a:off x="6652229" y="3027904"/>
            <a:ext cx="1446415" cy="1033953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23C707-3287-93EA-A48B-DEAE0DF50A47}"/>
              </a:ext>
            </a:extLst>
          </p:cNvPr>
          <p:cNvSpPr/>
          <p:nvPr/>
        </p:nvSpPr>
        <p:spPr>
          <a:xfrm>
            <a:off x="7722524" y="4222627"/>
            <a:ext cx="2543694" cy="190422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8F00B8-2490-5C58-9199-DB6ACD6C94CD}"/>
              </a:ext>
            </a:extLst>
          </p:cNvPr>
          <p:cNvSpPr/>
          <p:nvPr/>
        </p:nvSpPr>
        <p:spPr>
          <a:xfrm>
            <a:off x="7952870" y="4711148"/>
            <a:ext cx="145774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themeBlue}&#10;\noindent &#10;\[ x \]&#10;\end{document}" title="IguanaTex Bitmap Display">
            <a:extLst>
              <a:ext uri="{FF2B5EF4-FFF2-40B4-BE49-F238E27FC236}">
                <a16:creationId xmlns:a16="http://schemas.microsoft.com/office/drawing/2014/main" id="{CADB351E-26EF-23C2-1E81-C6956A9E96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9" y="4520428"/>
            <a:ext cx="170667" cy="17493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2FA3EF-C5E3-3825-E488-A57875510BEC}"/>
              </a:ext>
            </a:extLst>
          </p:cNvPr>
          <p:cNvCxnSpPr>
            <a:cxnSpLocks/>
          </p:cNvCxnSpPr>
          <p:nvPr/>
        </p:nvCxnSpPr>
        <p:spPr>
          <a:xfrm>
            <a:off x="7089913" y="5051081"/>
            <a:ext cx="547529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BB62BD-AE01-0FDE-054A-6C0C77A4DF84}"/>
              </a:ext>
            </a:extLst>
          </p:cNvPr>
          <p:cNvCxnSpPr>
            <a:cxnSpLocks/>
          </p:cNvCxnSpPr>
          <p:nvPr/>
        </p:nvCxnSpPr>
        <p:spPr>
          <a:xfrm flipH="1">
            <a:off x="7030278" y="4786451"/>
            <a:ext cx="995479" cy="264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55B28D22-66A6-8533-26C2-B8F80EF07F5C}"/>
              </a:ext>
            </a:extLst>
          </p:cNvPr>
          <p:cNvSpPr/>
          <p:nvPr/>
        </p:nvSpPr>
        <p:spPr>
          <a:xfrm>
            <a:off x="7592699" y="4887845"/>
            <a:ext cx="259649" cy="24764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2FF928-957C-5D9F-CB6F-9901E1703C48}"/>
              </a:ext>
            </a:extLst>
          </p:cNvPr>
          <p:cNvSpPr/>
          <p:nvPr/>
        </p:nvSpPr>
        <p:spPr>
          <a:xfrm>
            <a:off x="9713844" y="3233530"/>
            <a:ext cx="1628138" cy="828326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8" grpId="0" animBg="1"/>
      <p:bldP spid="33" grpId="0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Non-convex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29F2-4FA5-7FAC-8027-AD8879E2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8" name="Picture 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 title="IguanaTex Bitmap Display">
            <a:extLst>
              <a:ext uri="{FF2B5EF4-FFF2-40B4-BE49-F238E27FC236}">
                <a16:creationId xmlns:a16="http://schemas.microsoft.com/office/drawing/2014/main" id="{B3A54074-AEF9-EE06-A6C5-BDE5AF43F6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18" y="3155710"/>
            <a:ext cx="1623466" cy="95573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757B9D-3D2B-589E-0FDA-E34E9063C4DA}"/>
              </a:ext>
            </a:extLst>
          </p:cNvPr>
          <p:cNvSpPr/>
          <p:nvPr/>
        </p:nvSpPr>
        <p:spPr>
          <a:xfrm>
            <a:off x="4307378" y="3367860"/>
            <a:ext cx="1855124" cy="443548"/>
          </a:xfrm>
          <a:prstGeom prst="rightArrow">
            <a:avLst>
              <a:gd name="adj1" fmla="val 33788"/>
              <a:gd name="adj2" fmla="val 673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 \norm{x - \Pi_C (x - \nabla f(x))}_2 \le \eps \]&#10;\end{document}" title="IguanaTex Bitmap Display">
            <a:extLst>
              <a:ext uri="{FF2B5EF4-FFF2-40B4-BE49-F238E27FC236}">
                <a16:creationId xmlns:a16="http://schemas.microsoft.com/office/drawing/2014/main" id="{0C5E4F82-EDE0-1B81-473C-88224801C6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09" y="3429000"/>
            <a:ext cx="4202665" cy="3882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23C707-3287-93EA-A48B-DEAE0DF50A47}"/>
              </a:ext>
            </a:extLst>
          </p:cNvPr>
          <p:cNvSpPr/>
          <p:nvPr/>
        </p:nvSpPr>
        <p:spPr>
          <a:xfrm>
            <a:off x="7722524" y="4222627"/>
            <a:ext cx="2543694" cy="190422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8F00B8-2490-5C58-9199-DB6ACD6C94CD}"/>
              </a:ext>
            </a:extLst>
          </p:cNvPr>
          <p:cNvSpPr/>
          <p:nvPr/>
        </p:nvSpPr>
        <p:spPr>
          <a:xfrm>
            <a:off x="7952870" y="4711148"/>
            <a:ext cx="145774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themeBlue}&#10;\noindent &#10;\[ x \]&#10;\end{document}" title="IguanaTex Bitmap Display">
            <a:extLst>
              <a:ext uri="{FF2B5EF4-FFF2-40B4-BE49-F238E27FC236}">
                <a16:creationId xmlns:a16="http://schemas.microsoft.com/office/drawing/2014/main" id="{CADB351E-26EF-23C2-1E81-C6956A9E96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9" y="4520428"/>
            <a:ext cx="170667" cy="17493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2FA3EF-C5E3-3825-E488-A57875510BEC}"/>
              </a:ext>
            </a:extLst>
          </p:cNvPr>
          <p:cNvCxnSpPr>
            <a:cxnSpLocks/>
          </p:cNvCxnSpPr>
          <p:nvPr/>
        </p:nvCxnSpPr>
        <p:spPr>
          <a:xfrm>
            <a:off x="7089913" y="5051081"/>
            <a:ext cx="547529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BB62BD-AE01-0FDE-054A-6C0C77A4DF84}"/>
              </a:ext>
            </a:extLst>
          </p:cNvPr>
          <p:cNvCxnSpPr>
            <a:cxnSpLocks/>
          </p:cNvCxnSpPr>
          <p:nvPr/>
        </p:nvCxnSpPr>
        <p:spPr>
          <a:xfrm flipH="1">
            <a:off x="7030278" y="4786451"/>
            <a:ext cx="995479" cy="264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55B28D22-66A6-8533-26C2-B8F80EF07F5C}"/>
              </a:ext>
            </a:extLst>
          </p:cNvPr>
          <p:cNvSpPr/>
          <p:nvPr/>
        </p:nvSpPr>
        <p:spPr>
          <a:xfrm>
            <a:off x="7592699" y="4887845"/>
            <a:ext cx="259649" cy="24764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$\eps$-stationary (constrained)&#10;\end{document}" title="IguanaTex Bitmap Display">
            <a:extLst>
              <a:ext uri="{FF2B5EF4-FFF2-40B4-BE49-F238E27FC236}">
                <a16:creationId xmlns:a16="http://schemas.microsoft.com/office/drawing/2014/main" id="{99590431-AA7A-CDA6-1803-4F86CC97683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08" y="2867204"/>
            <a:ext cx="3987200" cy="3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Non-convex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29F2-4FA5-7FAC-8027-AD8879E2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6" name="Picture 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How fast can we find $\eps$-stationary?&#10;\end{document}" title="IguanaTex Bitmap Display">
            <a:extLst>
              <a:ext uri="{FF2B5EF4-FFF2-40B4-BE49-F238E27FC236}">
                <a16:creationId xmlns:a16="http://schemas.microsoft.com/office/drawing/2014/main" id="{091C16B4-B3B6-FE06-0476-A543F81AF7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1343"/>
            <a:ext cx="5450666" cy="358400"/>
          </a:xfrm>
          <a:prstGeom prst="rect">
            <a:avLst/>
          </a:prstGeom>
        </p:spPr>
      </p:pic>
      <p:pic>
        <p:nvPicPr>
          <p:cNvPr id="11" name="Picture 10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  $\triangleright$ In 1D in $\log(1/\eps)$ via binary search.&#10;\end{document}" title="IguanaTex Bitmap Display">
            <a:extLst>
              <a:ext uri="{FF2B5EF4-FFF2-40B4-BE49-F238E27FC236}">
                <a16:creationId xmlns:a16="http://schemas.microsoft.com/office/drawing/2014/main" id="{7880CAEE-E80E-8F8C-24A1-D44122B80F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3" y="3240200"/>
            <a:ext cx="5896534" cy="377600"/>
          </a:xfrm>
          <a:prstGeom prst="rect">
            <a:avLst/>
          </a:prstGeom>
        </p:spPr>
      </p:pic>
      <p:pic>
        <p:nvPicPr>
          <p:cNvPr id="24" name="Picture 2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  $\triangleright$ Gradient Descent (GD) uses $1/\eps^2$ steps (optimal for $d \ge 1/\eps^2$).&#10;\end{document}" title="IguanaTex Bitmap Display">
            <a:extLst>
              <a:ext uri="{FF2B5EF4-FFF2-40B4-BE49-F238E27FC236}">
                <a16:creationId xmlns:a16="http://schemas.microsoft.com/office/drawing/2014/main" id="{80D04771-3ACD-4A2D-4569-D6D5429EE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4" y="5652095"/>
            <a:ext cx="10048001" cy="4138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A74128-953C-D069-424C-263B501FB917}"/>
              </a:ext>
            </a:extLst>
          </p:cNvPr>
          <p:cNvSpPr txBox="1"/>
          <p:nvPr/>
        </p:nvSpPr>
        <p:spPr>
          <a:xfrm>
            <a:off x="5638800" y="4373337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77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7D413F5-96AD-42CE-2B34-7E8996C2EA0B}"/>
              </a:ext>
            </a:extLst>
          </p:cNvPr>
          <p:cNvSpPr/>
          <p:nvPr/>
        </p:nvSpPr>
        <p:spPr>
          <a:xfrm>
            <a:off x="404191" y="2719837"/>
            <a:ext cx="2193235" cy="224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Non-convex Optimization</a:t>
            </a:r>
          </a:p>
        </p:txBody>
      </p:sp>
      <p:pic>
        <p:nvPicPr>
          <p:cNvPr id="7" name="Picture 6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 title="IguanaTex Bitmap Display">
            <a:extLst>
              <a:ext uri="{FF2B5EF4-FFF2-40B4-BE49-F238E27FC236}">
                <a16:creationId xmlns:a16="http://schemas.microsoft.com/office/drawing/2014/main" id="{9B6BF066-38E3-45C8-9342-0211AF2D43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4" y="2909605"/>
            <a:ext cx="1623466" cy="9557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35F2B8-91D8-7269-8DFB-2FAF44F755A9}"/>
              </a:ext>
            </a:extLst>
          </p:cNvPr>
          <p:cNvSpPr/>
          <p:nvPr/>
        </p:nvSpPr>
        <p:spPr>
          <a:xfrm>
            <a:off x="7466207" y="5243583"/>
            <a:ext cx="675861" cy="5499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1A3427-3F8C-AC3C-4084-020D1A560F5A}"/>
              </a:ext>
            </a:extLst>
          </p:cNvPr>
          <p:cNvSpPr/>
          <p:nvPr/>
        </p:nvSpPr>
        <p:spPr>
          <a:xfrm>
            <a:off x="7466206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DC118D-EFF3-7C8E-F052-4D7D750280EF}"/>
              </a:ext>
            </a:extLst>
          </p:cNvPr>
          <p:cNvSpPr/>
          <p:nvPr/>
        </p:nvSpPr>
        <p:spPr>
          <a:xfrm>
            <a:off x="7466205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A9D202-9B81-F806-B631-C73B6065A34C}"/>
              </a:ext>
            </a:extLst>
          </p:cNvPr>
          <p:cNvSpPr/>
          <p:nvPr/>
        </p:nvSpPr>
        <p:spPr>
          <a:xfrm>
            <a:off x="7466204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9F8ADB-A722-6A26-5A8A-3670634FDE57}"/>
              </a:ext>
            </a:extLst>
          </p:cNvPr>
          <p:cNvSpPr/>
          <p:nvPr/>
        </p:nvSpPr>
        <p:spPr>
          <a:xfrm>
            <a:off x="7466203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FF6EA5-6D6E-5A8B-1413-FEE7401D2B05}"/>
              </a:ext>
            </a:extLst>
          </p:cNvPr>
          <p:cNvSpPr/>
          <p:nvPr/>
        </p:nvSpPr>
        <p:spPr>
          <a:xfrm>
            <a:off x="7466202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338FC1-0EFF-F90D-7A4F-4785AAF4C189}"/>
              </a:ext>
            </a:extLst>
          </p:cNvPr>
          <p:cNvSpPr/>
          <p:nvPr/>
        </p:nvSpPr>
        <p:spPr>
          <a:xfrm>
            <a:off x="7466201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60315-BFE4-55F8-2E8F-250064002BBB}"/>
              </a:ext>
            </a:extLst>
          </p:cNvPr>
          <p:cNvSpPr/>
          <p:nvPr/>
        </p:nvSpPr>
        <p:spPr>
          <a:xfrm>
            <a:off x="8142064" y="5243583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A3A5CE-11C5-BCDD-DA62-8E61029BEB36}"/>
              </a:ext>
            </a:extLst>
          </p:cNvPr>
          <p:cNvSpPr/>
          <p:nvPr/>
        </p:nvSpPr>
        <p:spPr>
          <a:xfrm>
            <a:off x="8142063" y="4693618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D7DFB7-2704-C3A1-455A-675E755A0130}"/>
              </a:ext>
            </a:extLst>
          </p:cNvPr>
          <p:cNvSpPr/>
          <p:nvPr/>
        </p:nvSpPr>
        <p:spPr>
          <a:xfrm>
            <a:off x="8142062" y="4143653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6D4BC1-C9F7-4CDB-2858-69ED71FC6A5D}"/>
              </a:ext>
            </a:extLst>
          </p:cNvPr>
          <p:cNvSpPr/>
          <p:nvPr/>
        </p:nvSpPr>
        <p:spPr>
          <a:xfrm>
            <a:off x="8142061" y="3593688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F4E357-B6F1-C8EA-92B4-DD549E7C4146}"/>
              </a:ext>
            </a:extLst>
          </p:cNvPr>
          <p:cNvSpPr/>
          <p:nvPr/>
        </p:nvSpPr>
        <p:spPr>
          <a:xfrm>
            <a:off x="8142060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1E5B51-EDE2-44EF-9413-2E344C13A3EF}"/>
              </a:ext>
            </a:extLst>
          </p:cNvPr>
          <p:cNvSpPr/>
          <p:nvPr/>
        </p:nvSpPr>
        <p:spPr>
          <a:xfrm>
            <a:off x="8142059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792346-F2B6-E1AB-1987-834B6B1ED30B}"/>
              </a:ext>
            </a:extLst>
          </p:cNvPr>
          <p:cNvSpPr/>
          <p:nvPr/>
        </p:nvSpPr>
        <p:spPr>
          <a:xfrm>
            <a:off x="8142058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396B75-E227-FDF4-881E-5A37EF81B166}"/>
              </a:ext>
            </a:extLst>
          </p:cNvPr>
          <p:cNvSpPr/>
          <p:nvPr/>
        </p:nvSpPr>
        <p:spPr>
          <a:xfrm>
            <a:off x="8817917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8B2159-03A4-9B62-B236-A6C4FBA6AA7A}"/>
              </a:ext>
            </a:extLst>
          </p:cNvPr>
          <p:cNvSpPr/>
          <p:nvPr/>
        </p:nvSpPr>
        <p:spPr>
          <a:xfrm>
            <a:off x="8817916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2189C5-29C1-2109-76BF-6BDC88EF1330}"/>
              </a:ext>
            </a:extLst>
          </p:cNvPr>
          <p:cNvSpPr/>
          <p:nvPr/>
        </p:nvSpPr>
        <p:spPr>
          <a:xfrm>
            <a:off x="8817915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D98242-44A1-9177-41AD-5E33F90567DF}"/>
              </a:ext>
            </a:extLst>
          </p:cNvPr>
          <p:cNvSpPr/>
          <p:nvPr/>
        </p:nvSpPr>
        <p:spPr>
          <a:xfrm>
            <a:off x="8817914" y="3593688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B522E5-B3E0-AC85-2890-C94437C2A564}"/>
              </a:ext>
            </a:extLst>
          </p:cNvPr>
          <p:cNvSpPr/>
          <p:nvPr/>
        </p:nvSpPr>
        <p:spPr>
          <a:xfrm>
            <a:off x="8817913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A8FC15-D96F-1DF4-1303-29EDF0DA19D9}"/>
              </a:ext>
            </a:extLst>
          </p:cNvPr>
          <p:cNvSpPr/>
          <p:nvPr/>
        </p:nvSpPr>
        <p:spPr>
          <a:xfrm>
            <a:off x="8817912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A5A74B-08F8-9131-428F-DBCEFD8A19B1}"/>
              </a:ext>
            </a:extLst>
          </p:cNvPr>
          <p:cNvSpPr/>
          <p:nvPr/>
        </p:nvSpPr>
        <p:spPr>
          <a:xfrm>
            <a:off x="8817911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41AACA-19EA-99F9-23CA-C43674385DF3}"/>
              </a:ext>
            </a:extLst>
          </p:cNvPr>
          <p:cNvSpPr/>
          <p:nvPr/>
        </p:nvSpPr>
        <p:spPr>
          <a:xfrm>
            <a:off x="9493773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66AFB8-6556-3FD3-5F08-EE3709D9BE79}"/>
              </a:ext>
            </a:extLst>
          </p:cNvPr>
          <p:cNvSpPr/>
          <p:nvPr/>
        </p:nvSpPr>
        <p:spPr>
          <a:xfrm>
            <a:off x="9493772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A7A6BA-5B59-F47D-9AAC-0D5206E8D594}"/>
              </a:ext>
            </a:extLst>
          </p:cNvPr>
          <p:cNvSpPr/>
          <p:nvPr/>
        </p:nvSpPr>
        <p:spPr>
          <a:xfrm>
            <a:off x="9493771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0C2618-A999-1BE6-8A8F-F34CABF0D63D}"/>
              </a:ext>
            </a:extLst>
          </p:cNvPr>
          <p:cNvSpPr/>
          <p:nvPr/>
        </p:nvSpPr>
        <p:spPr>
          <a:xfrm>
            <a:off x="9493770" y="3593688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2E7DC2-3A37-6060-57D6-19F5B918BA83}"/>
              </a:ext>
            </a:extLst>
          </p:cNvPr>
          <p:cNvSpPr/>
          <p:nvPr/>
        </p:nvSpPr>
        <p:spPr>
          <a:xfrm>
            <a:off x="9493768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BA1D1-656F-34DF-1FE8-704B8539CC58}"/>
              </a:ext>
            </a:extLst>
          </p:cNvPr>
          <p:cNvSpPr/>
          <p:nvPr/>
        </p:nvSpPr>
        <p:spPr>
          <a:xfrm>
            <a:off x="9493767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8C436F-0C7C-CED7-85D5-AADF46FFC4AA}"/>
              </a:ext>
            </a:extLst>
          </p:cNvPr>
          <p:cNvSpPr/>
          <p:nvPr/>
        </p:nvSpPr>
        <p:spPr>
          <a:xfrm>
            <a:off x="10169625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28D50D-F9CA-C597-98A5-301D5550C160}"/>
              </a:ext>
            </a:extLst>
          </p:cNvPr>
          <p:cNvSpPr/>
          <p:nvPr/>
        </p:nvSpPr>
        <p:spPr>
          <a:xfrm>
            <a:off x="10169624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22CC53-7923-01E2-FE52-785F530AB4CE}"/>
              </a:ext>
            </a:extLst>
          </p:cNvPr>
          <p:cNvSpPr/>
          <p:nvPr/>
        </p:nvSpPr>
        <p:spPr>
          <a:xfrm>
            <a:off x="10169623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A9B98A-D7DB-2EA1-0AB5-C3150D214345}"/>
              </a:ext>
            </a:extLst>
          </p:cNvPr>
          <p:cNvSpPr/>
          <p:nvPr/>
        </p:nvSpPr>
        <p:spPr>
          <a:xfrm>
            <a:off x="10169622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C6F676-6918-057D-D7E9-42A4646A70A5}"/>
              </a:ext>
            </a:extLst>
          </p:cNvPr>
          <p:cNvSpPr/>
          <p:nvPr/>
        </p:nvSpPr>
        <p:spPr>
          <a:xfrm>
            <a:off x="10169621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DB24A9-3276-B21B-1AFA-EAF546C6B972}"/>
              </a:ext>
            </a:extLst>
          </p:cNvPr>
          <p:cNvSpPr/>
          <p:nvPr/>
        </p:nvSpPr>
        <p:spPr>
          <a:xfrm>
            <a:off x="10169620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32D0C5-E9C3-D1D2-90B8-12E2F23E0341}"/>
              </a:ext>
            </a:extLst>
          </p:cNvPr>
          <p:cNvSpPr/>
          <p:nvPr/>
        </p:nvSpPr>
        <p:spPr>
          <a:xfrm>
            <a:off x="10169619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0CDA63-90F3-0A35-DC59-6B76FC4B1BD2}"/>
              </a:ext>
            </a:extLst>
          </p:cNvPr>
          <p:cNvSpPr/>
          <p:nvPr/>
        </p:nvSpPr>
        <p:spPr>
          <a:xfrm>
            <a:off x="10845465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16852CB-DCF9-3EA6-D8D1-7F42EC53ECD6}"/>
              </a:ext>
            </a:extLst>
          </p:cNvPr>
          <p:cNvSpPr/>
          <p:nvPr/>
        </p:nvSpPr>
        <p:spPr>
          <a:xfrm>
            <a:off x="10845464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57377E-E259-72E8-D2DC-4584A25A8E99}"/>
              </a:ext>
            </a:extLst>
          </p:cNvPr>
          <p:cNvSpPr/>
          <p:nvPr/>
        </p:nvSpPr>
        <p:spPr>
          <a:xfrm>
            <a:off x="10845463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5855B2-2FC4-0399-9252-6D94C0B8A637}"/>
              </a:ext>
            </a:extLst>
          </p:cNvPr>
          <p:cNvSpPr/>
          <p:nvPr/>
        </p:nvSpPr>
        <p:spPr>
          <a:xfrm>
            <a:off x="10845462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543EC4-7207-66FE-3A6B-28D92B54B751}"/>
              </a:ext>
            </a:extLst>
          </p:cNvPr>
          <p:cNvSpPr/>
          <p:nvPr/>
        </p:nvSpPr>
        <p:spPr>
          <a:xfrm>
            <a:off x="10845461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7C01C3B-3B16-A0FC-C1AA-2C56FF8F0264}"/>
              </a:ext>
            </a:extLst>
          </p:cNvPr>
          <p:cNvSpPr/>
          <p:nvPr/>
        </p:nvSpPr>
        <p:spPr>
          <a:xfrm>
            <a:off x="10845460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A94CA4-BAAA-102B-4E16-0B1EADA87C6F}"/>
              </a:ext>
            </a:extLst>
          </p:cNvPr>
          <p:cNvSpPr/>
          <p:nvPr/>
        </p:nvSpPr>
        <p:spPr>
          <a:xfrm>
            <a:off x="10845459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759987-E266-92EF-7736-F7FF486F073C}"/>
              </a:ext>
            </a:extLst>
          </p:cNvPr>
          <p:cNvSpPr/>
          <p:nvPr/>
        </p:nvSpPr>
        <p:spPr>
          <a:xfrm>
            <a:off x="9493769" y="3043723"/>
            <a:ext cx="675861" cy="54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Left-Right 62">
            <a:extLst>
              <a:ext uri="{FF2B5EF4-FFF2-40B4-BE49-F238E27FC236}">
                <a16:creationId xmlns:a16="http://schemas.microsoft.com/office/drawing/2014/main" id="{B9024085-9E5C-4929-068F-7E2DF02E387A}"/>
              </a:ext>
            </a:extLst>
          </p:cNvPr>
          <p:cNvSpPr/>
          <p:nvPr/>
        </p:nvSpPr>
        <p:spPr>
          <a:xfrm>
            <a:off x="2698225" y="3429000"/>
            <a:ext cx="4563965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$\eps$-stationary&#10;\end{document}" title="IguanaTex Bitmap Display">
            <a:extLst>
              <a:ext uri="{FF2B5EF4-FFF2-40B4-BE49-F238E27FC236}">
                <a16:creationId xmlns:a16="http://schemas.microsoft.com/office/drawing/2014/main" id="{317DD0D2-5E90-F5A3-44DB-82B34948BF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3" y="4491547"/>
            <a:ext cx="1828267" cy="345600"/>
          </a:xfrm>
          <a:prstGeom prst="rect">
            <a:avLst/>
          </a:prstGeom>
        </p:spPr>
      </p:pic>
      <p:pic>
        <p:nvPicPr>
          <p:cNvPr id="68" name="Picture 6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2d&#10;\end{document}" title="IguanaTex Bitmap Display">
            <a:extLst>
              <a:ext uri="{FF2B5EF4-FFF2-40B4-BE49-F238E27FC236}">
                <a16:creationId xmlns:a16="http://schemas.microsoft.com/office/drawing/2014/main" id="{70240293-0E94-4612-8F4E-9109926FAD3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2" y="3204086"/>
            <a:ext cx="325486" cy="22491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34D7C76-8321-B037-77F5-6012FB2CDA8F}"/>
              </a:ext>
            </a:extLst>
          </p:cNvPr>
          <p:cNvSpPr txBox="1"/>
          <p:nvPr/>
        </p:nvSpPr>
        <p:spPr>
          <a:xfrm flipH="1">
            <a:off x="3034747" y="4014494"/>
            <a:ext cx="404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Fearnley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Goldberg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Hollender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‘21]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Hollender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Jain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Maystre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Pires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Robere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Tao ‘22]</a:t>
            </a:r>
          </a:p>
        </p:txBody>
      </p:sp>
      <p:pic>
        <p:nvPicPr>
          <p:cNvPr id="72" name="Picture 7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n)\]&#10;\end{document}" title="IguanaTex Bitmap Display">
            <a:extLst>
              <a:ext uri="{FF2B5EF4-FFF2-40B4-BE49-F238E27FC236}">
                <a16:creationId xmlns:a16="http://schemas.microsoft.com/office/drawing/2014/main" id="{CE08BBA8-B25A-48A6-D005-06C57BE47E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22" y="5974446"/>
            <a:ext cx="744533" cy="369067"/>
          </a:xfrm>
          <a:prstGeom prst="rect">
            <a:avLst/>
          </a:prstGeom>
        </p:spPr>
      </p:pic>
      <p:pic>
        <p:nvPicPr>
          <p:cNvPr id="75" name="Picture 7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Omega(1/\sqrt{\eps})\]&#10;\end{document}" title="IguanaTex Bitmap Display">
            <a:extLst>
              <a:ext uri="{FF2B5EF4-FFF2-40B4-BE49-F238E27FC236}">
                <a16:creationId xmlns:a16="http://schemas.microsoft.com/office/drawing/2014/main" id="{CF35E7DE-795F-1EE0-2A5A-0B98558A2FE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4" y="5276851"/>
            <a:ext cx="1410133" cy="394667"/>
          </a:xfrm>
          <a:prstGeom prst="rect">
            <a:avLst/>
          </a:prstGeom>
        </p:spPr>
      </p:pic>
      <p:pic>
        <p:nvPicPr>
          <p:cNvPr id="81" name="Picture 80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O(\log(1/\eps)/\sqrt{\eps})\]&#10;\end{document}" title="IguanaTex Bitmap Display">
            <a:extLst>
              <a:ext uri="{FF2B5EF4-FFF2-40B4-BE49-F238E27FC236}">
                <a16:creationId xmlns:a16="http://schemas.microsoft.com/office/drawing/2014/main" id="{8FA28121-9574-EC1B-D95A-0A6D63D3C58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4" y="6005292"/>
            <a:ext cx="2547199" cy="4032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E79276E4-A0A8-EAC9-D869-021AB9C29EE2}"/>
              </a:ext>
            </a:extLst>
          </p:cNvPr>
          <p:cNvSpPr txBox="1"/>
          <p:nvPr/>
        </p:nvSpPr>
        <p:spPr>
          <a:xfrm flipH="1">
            <a:off x="576469" y="6393474"/>
            <a:ext cx="2121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Bubeck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Mikulincer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‘20]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948D2D-5085-F0AC-3555-06A6B0ADDD85}"/>
              </a:ext>
            </a:extLst>
          </p:cNvPr>
          <p:cNvSpPr txBox="1"/>
          <p:nvPr/>
        </p:nvSpPr>
        <p:spPr>
          <a:xfrm>
            <a:off x="576469" y="5589148"/>
            <a:ext cx="1277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Vavasis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‘92]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3419081-8B1B-7B8C-97DB-9B4417898FD8}"/>
              </a:ext>
            </a:extLst>
          </p:cNvPr>
          <p:cNvSpPr txBox="1"/>
          <p:nvPr/>
        </p:nvSpPr>
        <p:spPr>
          <a:xfrm flipH="1">
            <a:off x="7466200" y="1545567"/>
            <a:ext cx="316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CLS [Daskalakis Papadimitriou ‘11]</a:t>
            </a:r>
          </a:p>
        </p:txBody>
      </p:sp>
    </p:spTree>
    <p:extLst>
      <p:ext uri="{BB962C8B-B14F-4D97-AF65-F5344CB8AC3E}">
        <p14:creationId xmlns:p14="http://schemas.microsoft.com/office/powerpoint/2010/main" val="4972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 animBg="1"/>
      <p:bldP spid="69" grpId="0"/>
      <p:bldP spid="82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7D413F5-96AD-42CE-2B34-7E8996C2EA0B}"/>
              </a:ext>
            </a:extLst>
          </p:cNvPr>
          <p:cNvSpPr/>
          <p:nvPr/>
        </p:nvSpPr>
        <p:spPr>
          <a:xfrm>
            <a:off x="404191" y="2719837"/>
            <a:ext cx="2193235" cy="224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Non-convex Optimization</a:t>
            </a:r>
          </a:p>
        </p:txBody>
      </p:sp>
      <p:pic>
        <p:nvPicPr>
          <p:cNvPr id="7" name="Picture 6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 title="IguanaTex Bitmap Display">
            <a:extLst>
              <a:ext uri="{FF2B5EF4-FFF2-40B4-BE49-F238E27FC236}">
                <a16:creationId xmlns:a16="http://schemas.microsoft.com/office/drawing/2014/main" id="{9B6BF066-38E3-45C8-9342-0211AF2D43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4" y="2909605"/>
            <a:ext cx="1623466" cy="9557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35F2B8-91D8-7269-8DFB-2FAF44F755A9}"/>
              </a:ext>
            </a:extLst>
          </p:cNvPr>
          <p:cNvSpPr/>
          <p:nvPr/>
        </p:nvSpPr>
        <p:spPr>
          <a:xfrm>
            <a:off x="7466207" y="5243583"/>
            <a:ext cx="675861" cy="5499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1A3427-3F8C-AC3C-4084-020D1A560F5A}"/>
              </a:ext>
            </a:extLst>
          </p:cNvPr>
          <p:cNvSpPr/>
          <p:nvPr/>
        </p:nvSpPr>
        <p:spPr>
          <a:xfrm>
            <a:off x="7466206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DC118D-EFF3-7C8E-F052-4D7D750280EF}"/>
              </a:ext>
            </a:extLst>
          </p:cNvPr>
          <p:cNvSpPr/>
          <p:nvPr/>
        </p:nvSpPr>
        <p:spPr>
          <a:xfrm>
            <a:off x="7466205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A9D202-9B81-F806-B631-C73B6065A34C}"/>
              </a:ext>
            </a:extLst>
          </p:cNvPr>
          <p:cNvSpPr/>
          <p:nvPr/>
        </p:nvSpPr>
        <p:spPr>
          <a:xfrm>
            <a:off x="7466204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9F8ADB-A722-6A26-5A8A-3670634FDE57}"/>
              </a:ext>
            </a:extLst>
          </p:cNvPr>
          <p:cNvSpPr/>
          <p:nvPr/>
        </p:nvSpPr>
        <p:spPr>
          <a:xfrm>
            <a:off x="7466203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FF6EA5-6D6E-5A8B-1413-FEE7401D2B05}"/>
              </a:ext>
            </a:extLst>
          </p:cNvPr>
          <p:cNvSpPr/>
          <p:nvPr/>
        </p:nvSpPr>
        <p:spPr>
          <a:xfrm>
            <a:off x="7466202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338FC1-0EFF-F90D-7A4F-4785AAF4C189}"/>
              </a:ext>
            </a:extLst>
          </p:cNvPr>
          <p:cNvSpPr/>
          <p:nvPr/>
        </p:nvSpPr>
        <p:spPr>
          <a:xfrm>
            <a:off x="7466201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60315-BFE4-55F8-2E8F-250064002BBB}"/>
              </a:ext>
            </a:extLst>
          </p:cNvPr>
          <p:cNvSpPr/>
          <p:nvPr/>
        </p:nvSpPr>
        <p:spPr>
          <a:xfrm>
            <a:off x="8142064" y="5243583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A3A5CE-11C5-BCDD-DA62-8E61029BEB36}"/>
              </a:ext>
            </a:extLst>
          </p:cNvPr>
          <p:cNvSpPr/>
          <p:nvPr/>
        </p:nvSpPr>
        <p:spPr>
          <a:xfrm>
            <a:off x="8142063" y="4693618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D7DFB7-2704-C3A1-455A-675E755A0130}"/>
              </a:ext>
            </a:extLst>
          </p:cNvPr>
          <p:cNvSpPr/>
          <p:nvPr/>
        </p:nvSpPr>
        <p:spPr>
          <a:xfrm>
            <a:off x="8142062" y="4143653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6D4BC1-C9F7-4CDB-2858-69ED71FC6A5D}"/>
              </a:ext>
            </a:extLst>
          </p:cNvPr>
          <p:cNvSpPr/>
          <p:nvPr/>
        </p:nvSpPr>
        <p:spPr>
          <a:xfrm>
            <a:off x="8142061" y="3593688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F4E357-B6F1-C8EA-92B4-DD549E7C4146}"/>
              </a:ext>
            </a:extLst>
          </p:cNvPr>
          <p:cNvSpPr/>
          <p:nvPr/>
        </p:nvSpPr>
        <p:spPr>
          <a:xfrm>
            <a:off x="8142060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1E5B51-EDE2-44EF-9413-2E344C13A3EF}"/>
              </a:ext>
            </a:extLst>
          </p:cNvPr>
          <p:cNvSpPr/>
          <p:nvPr/>
        </p:nvSpPr>
        <p:spPr>
          <a:xfrm>
            <a:off x="8142059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792346-F2B6-E1AB-1987-834B6B1ED30B}"/>
              </a:ext>
            </a:extLst>
          </p:cNvPr>
          <p:cNvSpPr/>
          <p:nvPr/>
        </p:nvSpPr>
        <p:spPr>
          <a:xfrm>
            <a:off x="8142058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396B75-E227-FDF4-881E-5A37EF81B166}"/>
              </a:ext>
            </a:extLst>
          </p:cNvPr>
          <p:cNvSpPr/>
          <p:nvPr/>
        </p:nvSpPr>
        <p:spPr>
          <a:xfrm>
            <a:off x="8817917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8B2159-03A4-9B62-B236-A6C4FBA6AA7A}"/>
              </a:ext>
            </a:extLst>
          </p:cNvPr>
          <p:cNvSpPr/>
          <p:nvPr/>
        </p:nvSpPr>
        <p:spPr>
          <a:xfrm>
            <a:off x="8817916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2189C5-29C1-2109-76BF-6BDC88EF1330}"/>
              </a:ext>
            </a:extLst>
          </p:cNvPr>
          <p:cNvSpPr/>
          <p:nvPr/>
        </p:nvSpPr>
        <p:spPr>
          <a:xfrm>
            <a:off x="8817915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D98242-44A1-9177-41AD-5E33F90567DF}"/>
              </a:ext>
            </a:extLst>
          </p:cNvPr>
          <p:cNvSpPr/>
          <p:nvPr/>
        </p:nvSpPr>
        <p:spPr>
          <a:xfrm>
            <a:off x="8817914" y="3593688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B522E5-B3E0-AC85-2890-C94437C2A564}"/>
              </a:ext>
            </a:extLst>
          </p:cNvPr>
          <p:cNvSpPr/>
          <p:nvPr/>
        </p:nvSpPr>
        <p:spPr>
          <a:xfrm>
            <a:off x="8817913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A8FC15-D96F-1DF4-1303-29EDF0DA19D9}"/>
              </a:ext>
            </a:extLst>
          </p:cNvPr>
          <p:cNvSpPr/>
          <p:nvPr/>
        </p:nvSpPr>
        <p:spPr>
          <a:xfrm>
            <a:off x="8817912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A5A74B-08F8-9131-428F-DBCEFD8A19B1}"/>
              </a:ext>
            </a:extLst>
          </p:cNvPr>
          <p:cNvSpPr/>
          <p:nvPr/>
        </p:nvSpPr>
        <p:spPr>
          <a:xfrm>
            <a:off x="8817911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41AACA-19EA-99F9-23CA-C43674385DF3}"/>
              </a:ext>
            </a:extLst>
          </p:cNvPr>
          <p:cNvSpPr/>
          <p:nvPr/>
        </p:nvSpPr>
        <p:spPr>
          <a:xfrm>
            <a:off x="9493773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66AFB8-6556-3FD3-5F08-EE3709D9BE79}"/>
              </a:ext>
            </a:extLst>
          </p:cNvPr>
          <p:cNvSpPr/>
          <p:nvPr/>
        </p:nvSpPr>
        <p:spPr>
          <a:xfrm>
            <a:off x="9493772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A7A6BA-5B59-F47D-9AAC-0D5206E8D594}"/>
              </a:ext>
            </a:extLst>
          </p:cNvPr>
          <p:cNvSpPr/>
          <p:nvPr/>
        </p:nvSpPr>
        <p:spPr>
          <a:xfrm>
            <a:off x="9493771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0C2618-A999-1BE6-8A8F-F34CABF0D63D}"/>
              </a:ext>
            </a:extLst>
          </p:cNvPr>
          <p:cNvSpPr/>
          <p:nvPr/>
        </p:nvSpPr>
        <p:spPr>
          <a:xfrm>
            <a:off x="9493770" y="3593688"/>
            <a:ext cx="675861" cy="5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2E7DC2-3A37-6060-57D6-19F5B918BA83}"/>
              </a:ext>
            </a:extLst>
          </p:cNvPr>
          <p:cNvSpPr/>
          <p:nvPr/>
        </p:nvSpPr>
        <p:spPr>
          <a:xfrm>
            <a:off x="9493768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BA1D1-656F-34DF-1FE8-704B8539CC58}"/>
              </a:ext>
            </a:extLst>
          </p:cNvPr>
          <p:cNvSpPr/>
          <p:nvPr/>
        </p:nvSpPr>
        <p:spPr>
          <a:xfrm>
            <a:off x="9493767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8C436F-0C7C-CED7-85D5-AADF46FFC4AA}"/>
              </a:ext>
            </a:extLst>
          </p:cNvPr>
          <p:cNvSpPr/>
          <p:nvPr/>
        </p:nvSpPr>
        <p:spPr>
          <a:xfrm>
            <a:off x="10169625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28D50D-F9CA-C597-98A5-301D5550C160}"/>
              </a:ext>
            </a:extLst>
          </p:cNvPr>
          <p:cNvSpPr/>
          <p:nvPr/>
        </p:nvSpPr>
        <p:spPr>
          <a:xfrm>
            <a:off x="10169624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22CC53-7923-01E2-FE52-785F530AB4CE}"/>
              </a:ext>
            </a:extLst>
          </p:cNvPr>
          <p:cNvSpPr/>
          <p:nvPr/>
        </p:nvSpPr>
        <p:spPr>
          <a:xfrm>
            <a:off x="10169623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A9B98A-D7DB-2EA1-0AB5-C3150D214345}"/>
              </a:ext>
            </a:extLst>
          </p:cNvPr>
          <p:cNvSpPr/>
          <p:nvPr/>
        </p:nvSpPr>
        <p:spPr>
          <a:xfrm>
            <a:off x="10169622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C6F676-6918-057D-D7E9-42A4646A70A5}"/>
              </a:ext>
            </a:extLst>
          </p:cNvPr>
          <p:cNvSpPr/>
          <p:nvPr/>
        </p:nvSpPr>
        <p:spPr>
          <a:xfrm>
            <a:off x="10169621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DB24A9-3276-B21B-1AFA-EAF546C6B972}"/>
              </a:ext>
            </a:extLst>
          </p:cNvPr>
          <p:cNvSpPr/>
          <p:nvPr/>
        </p:nvSpPr>
        <p:spPr>
          <a:xfrm>
            <a:off x="10169620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32D0C5-E9C3-D1D2-90B8-12E2F23E0341}"/>
              </a:ext>
            </a:extLst>
          </p:cNvPr>
          <p:cNvSpPr/>
          <p:nvPr/>
        </p:nvSpPr>
        <p:spPr>
          <a:xfrm>
            <a:off x="10169619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0CDA63-90F3-0A35-DC59-6B76FC4B1BD2}"/>
              </a:ext>
            </a:extLst>
          </p:cNvPr>
          <p:cNvSpPr/>
          <p:nvPr/>
        </p:nvSpPr>
        <p:spPr>
          <a:xfrm>
            <a:off x="10845465" y="524358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16852CB-DCF9-3EA6-D8D1-7F42EC53ECD6}"/>
              </a:ext>
            </a:extLst>
          </p:cNvPr>
          <p:cNvSpPr/>
          <p:nvPr/>
        </p:nvSpPr>
        <p:spPr>
          <a:xfrm>
            <a:off x="10845464" y="469361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57377E-E259-72E8-D2DC-4584A25A8E99}"/>
              </a:ext>
            </a:extLst>
          </p:cNvPr>
          <p:cNvSpPr/>
          <p:nvPr/>
        </p:nvSpPr>
        <p:spPr>
          <a:xfrm>
            <a:off x="10845463" y="414365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5855B2-2FC4-0399-9252-6D94C0B8A637}"/>
              </a:ext>
            </a:extLst>
          </p:cNvPr>
          <p:cNvSpPr/>
          <p:nvPr/>
        </p:nvSpPr>
        <p:spPr>
          <a:xfrm>
            <a:off x="10845462" y="359368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543EC4-7207-66FE-3A6B-28D92B54B751}"/>
              </a:ext>
            </a:extLst>
          </p:cNvPr>
          <p:cNvSpPr/>
          <p:nvPr/>
        </p:nvSpPr>
        <p:spPr>
          <a:xfrm>
            <a:off x="10845461" y="304372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7C01C3B-3B16-A0FC-C1AA-2C56FF8F0264}"/>
              </a:ext>
            </a:extLst>
          </p:cNvPr>
          <p:cNvSpPr/>
          <p:nvPr/>
        </p:nvSpPr>
        <p:spPr>
          <a:xfrm>
            <a:off x="10845460" y="2493758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A94CA4-BAAA-102B-4E16-0B1EADA87C6F}"/>
              </a:ext>
            </a:extLst>
          </p:cNvPr>
          <p:cNvSpPr/>
          <p:nvPr/>
        </p:nvSpPr>
        <p:spPr>
          <a:xfrm>
            <a:off x="10845459" y="1943793"/>
            <a:ext cx="675861" cy="5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759987-E266-92EF-7736-F7FF486F073C}"/>
              </a:ext>
            </a:extLst>
          </p:cNvPr>
          <p:cNvSpPr/>
          <p:nvPr/>
        </p:nvSpPr>
        <p:spPr>
          <a:xfrm>
            <a:off x="9493769" y="3043723"/>
            <a:ext cx="675861" cy="54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Left-Right 62">
            <a:extLst>
              <a:ext uri="{FF2B5EF4-FFF2-40B4-BE49-F238E27FC236}">
                <a16:creationId xmlns:a16="http://schemas.microsoft.com/office/drawing/2014/main" id="{B9024085-9E5C-4929-068F-7E2DF02E387A}"/>
              </a:ext>
            </a:extLst>
          </p:cNvPr>
          <p:cNvSpPr/>
          <p:nvPr/>
        </p:nvSpPr>
        <p:spPr>
          <a:xfrm>
            <a:off x="2698225" y="3429000"/>
            <a:ext cx="4563965" cy="43400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$\eps$-stationary&#10;\end{document}" title="IguanaTex Bitmap Display">
            <a:extLst>
              <a:ext uri="{FF2B5EF4-FFF2-40B4-BE49-F238E27FC236}">
                <a16:creationId xmlns:a16="http://schemas.microsoft.com/office/drawing/2014/main" id="{317DD0D2-5E90-F5A3-44DB-82B34948BF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3" y="4491547"/>
            <a:ext cx="1828267" cy="345600"/>
          </a:xfrm>
          <a:prstGeom prst="rect">
            <a:avLst/>
          </a:prstGeom>
        </p:spPr>
      </p:pic>
      <p:pic>
        <p:nvPicPr>
          <p:cNvPr id="68" name="Picture 67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2d&#10;\end{document}" title="IguanaTex Bitmap Display">
            <a:extLst>
              <a:ext uri="{FF2B5EF4-FFF2-40B4-BE49-F238E27FC236}">
                <a16:creationId xmlns:a16="http://schemas.microsoft.com/office/drawing/2014/main" id="{70240293-0E94-4612-8F4E-9109926FAD3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2" y="3204086"/>
            <a:ext cx="325486" cy="22491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34D7C76-8321-B037-77F5-6012FB2CDA8F}"/>
              </a:ext>
            </a:extLst>
          </p:cNvPr>
          <p:cNvSpPr txBox="1"/>
          <p:nvPr/>
        </p:nvSpPr>
        <p:spPr>
          <a:xfrm flipH="1">
            <a:off x="3034747" y="4014494"/>
            <a:ext cx="404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Fearnley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Goldberg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Hollender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‘21]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Hollender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Jain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Maystre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Pires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Robere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Tao ‘22]</a:t>
            </a:r>
          </a:p>
        </p:txBody>
      </p:sp>
      <p:pic>
        <p:nvPicPr>
          <p:cNvPr id="72" name="Picture 71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n)\]&#10;\end{document}" title="IguanaTex Bitmap Display">
            <a:extLst>
              <a:ext uri="{FF2B5EF4-FFF2-40B4-BE49-F238E27FC236}">
                <a16:creationId xmlns:a16="http://schemas.microsoft.com/office/drawing/2014/main" id="{CE08BBA8-B25A-48A6-D005-06C57BE47E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22" y="5974446"/>
            <a:ext cx="744533" cy="369067"/>
          </a:xfrm>
          <a:prstGeom prst="rect">
            <a:avLst/>
          </a:prstGeom>
        </p:spPr>
      </p:pic>
      <p:pic>
        <p:nvPicPr>
          <p:cNvPr id="4" name="Picture 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1/\sqrt{\eps})\]&#10;\end{document}" title="IguanaTex Bitmap Display">
            <a:extLst>
              <a:ext uri="{FF2B5EF4-FFF2-40B4-BE49-F238E27FC236}">
                <a16:creationId xmlns:a16="http://schemas.microsoft.com/office/drawing/2014/main" id="{8F8D4C96-4698-A971-05D3-5485A9B474D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4" y="5948846"/>
            <a:ext cx="1397333" cy="39466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F948D2D-5085-F0AC-3555-06A6B0ADDD85}"/>
              </a:ext>
            </a:extLst>
          </p:cNvPr>
          <p:cNvSpPr txBox="1"/>
          <p:nvPr/>
        </p:nvSpPr>
        <p:spPr>
          <a:xfrm>
            <a:off x="593852" y="6343513"/>
            <a:ext cx="2268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Hollender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Zampetakis]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DAAE4-7DE8-3034-A9A7-25FC3107A782}"/>
              </a:ext>
            </a:extLst>
          </p:cNvPr>
          <p:cNvSpPr txBox="1"/>
          <p:nvPr/>
        </p:nvSpPr>
        <p:spPr>
          <a:xfrm flipH="1">
            <a:off x="7466200" y="1545567"/>
            <a:ext cx="316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CLS [Daskalakis Papadimitriou ‘11]</a:t>
            </a:r>
          </a:p>
        </p:txBody>
      </p:sp>
    </p:spTree>
    <p:extLst>
      <p:ext uri="{BB962C8B-B14F-4D97-AF65-F5344CB8AC3E}">
        <p14:creationId xmlns:p14="http://schemas.microsoft.com/office/powerpoint/2010/main" val="357098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BA7B-2C12-340C-C18A-02676B6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Unconstrained Non-convex Optimization</a:t>
            </a:r>
          </a:p>
        </p:txBody>
      </p:sp>
      <p:pic>
        <p:nvPicPr>
          <p:cNvPr id="6" name="Picture 5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_{x \in \mathbb{R}^d} f(x)\]&#10;\end{document}" title="IguanaTex Bitmap Display">
            <a:extLst>
              <a:ext uri="{FF2B5EF4-FFF2-40B4-BE49-F238E27FC236}">
                <a16:creationId xmlns:a16="http://schemas.microsoft.com/office/drawing/2014/main" id="{754D21C6-F0AF-EA6C-11FC-D548B1EC15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45" y="3253680"/>
            <a:ext cx="1397333" cy="5824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757B9D-3D2B-589E-0FDA-E34E9063C4DA}"/>
              </a:ext>
            </a:extLst>
          </p:cNvPr>
          <p:cNvSpPr/>
          <p:nvPr/>
        </p:nvSpPr>
        <p:spPr>
          <a:xfrm>
            <a:off x="4307378" y="3367860"/>
            <a:ext cx="1855124" cy="443548"/>
          </a:xfrm>
          <a:prstGeom prst="rightArrow">
            <a:avLst>
              <a:gd name="adj1" fmla="val 33788"/>
              <a:gd name="adj2" fmla="val 673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 \norm{\nabla f(x)}_2 \le \eps \]&#10;\end{document}" title="IguanaTex Bitmap Display">
            <a:extLst>
              <a:ext uri="{FF2B5EF4-FFF2-40B4-BE49-F238E27FC236}">
                <a16:creationId xmlns:a16="http://schemas.microsoft.com/office/drawing/2014/main" id="{B0F47190-F25E-3601-2F44-E5738A6C87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15" y="3395501"/>
            <a:ext cx="2131200" cy="388266"/>
          </a:xfrm>
          <a:prstGeom prst="rect">
            <a:avLst/>
          </a:prstGeom>
        </p:spPr>
      </p:pic>
      <p:pic>
        <p:nvPicPr>
          <p:cNvPr id="24" name="Picture 23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(assuming $f(x) \ge c$)&#10;\end{document}" title="IguanaTex Bitmap Display">
            <a:extLst>
              <a:ext uri="{FF2B5EF4-FFF2-40B4-BE49-F238E27FC236}">
                <a16:creationId xmlns:a16="http://schemas.microsoft.com/office/drawing/2014/main" id="{3C773606-70A5-6245-C87A-5305B446A6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59" y="4577445"/>
            <a:ext cx="2480761" cy="2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5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958"/>
  <p:tag name="ORIGINALWIDTH" val="570.67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/>
  <p:tag name="IGUANATEXSIZE" val="28"/>
  <p:tag name="IGUANATEXCURSOR" val="269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2072.741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  $\triangleright$ In 1D in $\log(1/\eps)$ via binary search.&#10;\end{document}"/>
  <p:tag name="IGUANATEXSIZE" val="28"/>
  <p:tag name="IGUANATEXCURSOR" val="272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3532.059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  $\triangleright$ Gradient Descent (GD) uses $1/\eps^2$ steps (optimal for $d \ge 1/\eps^2$).&#10;\end{document}"/>
  <p:tag name="IGUANATEXSIZE" val="28"/>
  <p:tag name="IGUANATEXCURSOR" val="275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958"/>
  <p:tag name="ORIGINALWIDTH" val="570.67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/>
  <p:tag name="IGUANATEXSIZE" val="28"/>
  <p:tag name="IGUANATEXCURSOR" val="269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642.669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$\eps$-stationary&#10;\end{document}"/>
  <p:tag name="IGUANATEXSIZE" val="28"/>
  <p:tag name="IGUANATEXCURSOR" val="2679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3.483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2d&#10;\end{document}"/>
  <p:tag name="IGUANATEXSIZE" val="24"/>
  <p:tag name="IGUANATEXCURSOR" val="266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61.717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n)\]&#10;\end{document}"/>
  <p:tag name="IGUANATEXSIZE" val="28"/>
  <p:tag name="IGUANATEXCURSOR" val="267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495.688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Omega(1/\sqrt{\eps})\]&#10;\end{document}"/>
  <p:tag name="IGUANATEXSIZE" val="28"/>
  <p:tag name="IGUANATEXCURSOR" val="268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895.3881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O(\log(1/\eps)/\sqrt{\eps})\]&#10;\end{document}"/>
  <p:tag name="IGUANATEXSIZE" val="28"/>
  <p:tag name="IGUANATEXCURSOR" val="2690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958"/>
  <p:tag name="ORIGINALWIDTH" val="570.67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/>
  <p:tag name="IGUANATEXSIZE" val="28"/>
  <p:tag name="IGUANATEXCURSOR" val="269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642.669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$\eps$-stationary&#10;\end{document}"/>
  <p:tag name="IGUANATEXSIZE" val="28"/>
  <p:tag name="IGUANATEXCURSOR" val="2679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958"/>
  <p:tag name="ORIGINALWIDTH" val="570.67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/>
  <p:tag name="IGUANATEXSIZE" val="28"/>
  <p:tag name="IGUANATEXCURSOR" val="269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3.483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2d&#10;\end{document}"/>
  <p:tag name="IGUANATEXSIZE" val="24"/>
  <p:tag name="IGUANATEXCURSOR" val="266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61.717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n)\]&#10;\end{document}"/>
  <p:tag name="IGUANATEXSIZE" val="28"/>
  <p:tag name="IGUANATEXCURSOR" val="267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491.18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1/\sqrt{\eps})\]&#10;\end{document}"/>
  <p:tag name="IGUANATEXSIZE" val="28"/>
  <p:tag name="IGUANATEXCURSOR" val="2670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.7244"/>
  <p:tag name="ORIGINALWIDTH" val="491.18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_{x \in \mathbb{R}^d} f(x)\]&#10;\end{document}"/>
  <p:tag name="IGUANATEXSIZE" val="28"/>
  <p:tag name="IGUANATEXCURSOR" val="2686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749.1564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 \norm{\nabla f(x)}_2 \le \eps \]&#10;\end{document}"/>
  <p:tag name="IGUANATEXSIZE" val="28"/>
  <p:tag name="IGUANATEXCURSOR" val="2682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1109.861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(assuming $f(x) \ge c$)&#10;\end{document}"/>
  <p:tag name="IGUANATEXSIZE" val="22"/>
  <p:tag name="IGUANATEXCURSOR" val="267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642.669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$\eps$-stationary&#10;\end{document}"/>
  <p:tag name="IGUANATEXSIZE" val="28"/>
  <p:tag name="IGUANATEXCURSOR" val="2679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3.483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2d&#10;\end{document}"/>
  <p:tag name="IGUANATEXSIZE" val="24"/>
  <p:tag name="IGUANATEXCURSOR" val="266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61.717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n)\]&#10;\end{document}"/>
  <p:tag name="IGUANATEXSIZE" val="28"/>
  <p:tag name="IGUANATEXCURSOR" val="267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80.202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Theta(1/\eps)\]&#10;\end{document}"/>
  <p:tag name="IGUANATEXSIZE" val="28"/>
  <p:tag name="IGUANATEXCURSOR" val="2677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477.31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 \norm{x - \Pi_C (x - \nabla f(x))}_2 \le \eps \]&#10;\end{document}"/>
  <p:tag name="IGUANATEXSIZE" val="28"/>
  <p:tag name="IGUANATEXCURSOR" val="2686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.7244"/>
  <p:tag name="ORIGINALWIDTH" val="491.18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_{x \in \mathbb{R}^d} f(x)\]&#10;\end{document}"/>
  <p:tag name="IGUANATEXSIZE" val="28"/>
  <p:tag name="IGUANATEXCURSOR" val="2686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5.7218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a)$&#10;\end{document}"/>
  <p:tag name="IGUANATEXSIZE" val="24"/>
  <p:tag name="IGUANATEXCURSOR" val="2657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6.471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b)$&#10;\end{document}"/>
  <p:tag name="IGUANATEXSIZE" val="24"/>
  <p:tag name="IGUANATEXCURSOR" val="265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92.463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/>
  <p:tag name="IGUANATEXSIZE" val="24"/>
  <p:tag name="IGUANATEXCURSOR" val="2660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5.7218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a)$&#10;\end{document}"/>
  <p:tag name="IGUANATEXSIZE" val="24"/>
  <p:tag name="IGUANATEXCURSOR" val="2657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6.471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b)$&#10;\end{document}"/>
  <p:tag name="IGUANATEXSIZE" val="24"/>
  <p:tag name="IGUANATEXCURSOR" val="265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92.463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/>
  <p:tag name="IGUANATEXSIZE" val="24"/>
  <p:tag name="IGUANATEXCURSOR" val="2660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5.7218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a)$&#10;\end{document}"/>
  <p:tag name="IGUANATEXSIZE" val="24"/>
  <p:tag name="IGUANATEXCURSOR" val="2657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6.471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b)$&#10;\end{document}"/>
  <p:tag name="IGUANATEXSIZE" val="24"/>
  <p:tag name="IGUANATEXCURSOR" val="265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92.463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/>
  <p:tag name="IGUANATEXSIZE" val="24"/>
  <p:tag name="IGUANATEXCURSOR" val="2660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.49228"/>
  <p:tag name="ORIGINALWIDTH" val="59.99252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themeBlue}&#10;\noindent &#10;\[ x \]&#10;\end{document}"/>
  <p:tag name="IGUANATEXSIZE" val="28"/>
  <p:tag name="IGUANATEXCURSOR" val="265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5.7218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a)$&#10;\end{document}"/>
  <p:tag name="IGUANATEXSIZE" val="24"/>
  <p:tag name="IGUANATEXCURSOR" val="2657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6.471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b)$&#10;\end{document}"/>
  <p:tag name="IGUANATEXSIZE" val="24"/>
  <p:tag name="IGUANATEXCURSOR" val="265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92.463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/>
  <p:tag name="IGUANATEXSIZE" val="24"/>
  <p:tag name="IGUANATEXCURSOR" val="2660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331.45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-1)$&#10;\end{document}"/>
  <p:tag name="IGUANATEXSIZE" val="24"/>
  <p:tag name="IGUANATEXCURSOR" val="2656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7.971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$&#10;\end{document}"/>
  <p:tag name="IGUANATEXSIZE" val="24"/>
  <p:tag name="IGUANATEXCURSOR" val="265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92.463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/>
  <p:tag name="IGUANATEXSIZE" val="24"/>
  <p:tag name="IGUANATEXCURSOR" val="2660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735.28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-f(1) = f(-1) \implies f(x^{\star}) = 0$&#10;\end{document}"/>
  <p:tag name="IGUANATEXSIZE" val="24"/>
  <p:tag name="IGUANATEXCURSOR" val="2691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331.45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-1)$&#10;\end{document}"/>
  <p:tag name="IGUANATEXSIZE" val="24"/>
  <p:tag name="IGUANATEXCURSOR" val="2656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7.971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$&#10;\end{document}"/>
  <p:tag name="IGUANATEXSIZE" val="24"/>
  <p:tag name="IGUANATEXCURSOR" val="265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92.463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niceRed}&#10;$f(x^{\star})$&#10;\end{document}"/>
  <p:tag name="IGUANATEXSIZE" val="24"/>
  <p:tag name="IGUANATEXCURSOR" val="2660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958"/>
  <p:tag name="ORIGINALWIDTH" val="570.678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\min f(x)\]&#10;\[\text{s.t.} ~~~ x \in C\]&#10;\end{document}"/>
  <p:tag name="IGUANATEXSIZE" val="28"/>
  <p:tag name="IGUANATEXCURSOR" val="269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114.73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 = 1$, $f(-1) = -1 \implies f(x^{\star}) = 0$&#10;\end{document}"/>
  <p:tag name="IGUANATEXSIZE" val="24"/>
  <p:tag name="IGUANATEXCURSOR" val="267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114.73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 = 1$, $f(-1) = -1 \implies f(x^{\star}) = 0$&#10;\end{document}"/>
  <p:tag name="IGUANATEXSIZE" val="24"/>
  <p:tag name="IGUANATEXCURSOR" val="267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735.28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-f(1) = f(-1) \implies f(x^{\star}) = 0$&#10;\end{document}"/>
  <p:tag name="IGUANATEXSIZE" val="24"/>
  <p:tag name="IGUANATEXCURSOR" val="2691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03.974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IVT&#10;\end{document}"/>
  <p:tag name="IGUANATEXSIZE" val="24"/>
  <p:tag name="IGUANATEXCURSOR" val="265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218.598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 = 1$, $f(-1) = -1$&#10;\end{document}"/>
  <p:tag name="IGUANATEXSIZE" val="24"/>
  <p:tag name="IGUANATEXCURSOR" val="267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834.645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-f(1) = f(-1)$&#10;\end{document}"/>
  <p:tag name="IGUANATEXSIZE" val="24"/>
  <p:tag name="IGUANATEXCURSOR" val="266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03.974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IVT&#10;\end{document}"/>
  <p:tag name="IGUANATEXSIZE" val="24"/>
  <p:tag name="IGUANATEXCURSOR" val="265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677.915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/>
  <p:tag name="IGUANATEXSIZE" val="24"/>
  <p:tag name="IGUANATEXCURSOR" val="268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677.915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/>
  <p:tag name="IGUANATEXSIZE" val="24"/>
  <p:tag name="IGUANATEXCURSOR" val="268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485.939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f(x) = x$&#10;\end{document}"/>
  <p:tag name="IGUANATEXSIZE" val="24"/>
  <p:tag name="IGUANATEXCURSOR" val="266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477.31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\[ \norm{x - \Pi_C (x - \nabla f(x))}_2 \le \eps \]&#10;\end{document}"/>
  <p:tag name="IGUANATEXSIZE" val="28"/>
  <p:tag name="IGUANATEXCURSOR" val="2686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809.898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/>
  <p:tag name="IGUANATEXSIZE" val="24"/>
  <p:tag name="IGUANATEXCURSOR" val="2652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114.73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(1) = 1$, $f(-1) = -1 \implies f(x^{\star}) = 0$&#10;\end{document}"/>
  <p:tag name="IGUANATEXSIZE" val="24"/>
  <p:tag name="IGUANATEXCURSOR" val="267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735.28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-f(1) = f(-1) \implies f(x^{\star}) = 0$&#10;\end{document}"/>
  <p:tag name="IGUANATEXSIZE" val="24"/>
  <p:tag name="IGUANATEXCURSOR" val="2691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03.974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IVT&#10;\end{document}"/>
  <p:tag name="IGUANATEXSIZE" val="24"/>
  <p:tag name="IGUANATEXCURSOR" val="265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677.915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/>
  <p:tag name="IGUANATEXSIZE" val="24"/>
  <p:tag name="IGUANATEXCURSOR" val="268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847.3941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-f(x) = f(-x)$&#10;\end{document}"/>
  <p:tag name="IGUANATEXSIZE" val="24"/>
  <p:tag name="IGUANATEXCURSOR" val="2668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809.898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/>
  <p:tag name="IGUANATEXSIZE" val="24"/>
  <p:tag name="IGUANATEXCURSOR" val="2652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677.915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/>
  <p:tag name="IGUANATEXSIZE" val="24"/>
  <p:tag name="IGUANATEXCURSOR" val="268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203.599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_{120^o} f(x) = f(R_{120^o} x)$&#10;\end{document}"/>
  <p:tag name="IGUANATEXSIZE" val="22"/>
  <p:tag name="IGUANATEXCURSOR" val="266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809.898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/>
  <p:tag name="IGUANATEXSIZE" val="24"/>
  <p:tag name="IGUANATEXCURSOR" val="2652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.49228"/>
  <p:tag name="ORIGINALWIDTH" val="59.99252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themeBlue}&#10;\noindent &#10;\[ x \]&#10;\end{document}"/>
  <p:tag name="IGUANATEXSIZE" val="28"/>
  <p:tag name="IGUANATEXCURSOR" val="265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677.915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2 \to \mathbb{R}^2$&#10;\end{document}"/>
  <p:tag name="IGUANATEXSIZE" val="24"/>
  <p:tag name="IGUANATEXCURSOR" val="268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267"/>
  <p:tag name="ORIGINALWIDTH" val="1203.599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_{\frac{360^o}{k}} f(x) = f(R_{\frac{360^o}{k}} x)$&#10;\end{document}"/>
  <p:tag name="IGUANATEXSIZE" val="22"/>
  <p:tag name="IGUANATEXCURSOR" val="268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809.898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/>
  <p:tag name="IGUANATEXSIZE" val="24"/>
  <p:tag name="IGUANATEXCURSOR" val="2652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683.164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d \to \mathbb{R}^d$&#10;\end{document}"/>
  <p:tag name="IGUANATEXSIZE" val="24"/>
  <p:tag name="IGUANATEXCURSOR" val="268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998.1252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 \cdot f(x) = f(R \cdot x)$&#10;\end{document}"/>
  <p:tag name="IGUANATEXSIZE" val="22"/>
  <p:tag name="IGUANATEXCURSOR" val="2679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809.898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/>
  <p:tag name="IGUANATEXSIZE" val="24"/>
  <p:tag name="IGUANATEXCURSOR" val="2652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922.384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$ is a free action&#10;\end{document}"/>
  <p:tag name="IGUANATEXSIZE" val="22"/>
  <p:tag name="IGUANATEXCURSOR" val="2674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06.936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^k \cdot z = z$&#10;\end{document}"/>
  <p:tag name="IGUANATEXSIZE" val="22"/>
  <p:tag name="IGUANATEXCURSOR" val="2671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683.1646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f : \mathbb{R}^d \to \mathbb{R}^d$&#10;\end{document}"/>
  <p:tag name="IGUANATEXSIZE" val="24"/>
  <p:tag name="IGUANATEXCURSOR" val="2685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998.1252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 \cdot f(x) = f(R \cdot x)$&#10;\end{document}"/>
  <p:tag name="IGUANATEXSIZE" val="22"/>
  <p:tag name="IGUANATEXCURSOR" val="2679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401.57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$\eps$-stationary (constrained)&#10;\end{document}"/>
  <p:tag name="IGUANATEXSIZE" val="28"/>
  <p:tag name="IGUANATEXCURSOR" val="2693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809.8987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$\implies f(x^{\star}) = 0$&#10;\end{document}"/>
  <p:tag name="IGUANATEXSIZE" val="24"/>
  <p:tag name="IGUANATEXCURSOR" val="2652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925.3843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G$ is a free action&#10;\end{document}"/>
  <p:tag name="IGUANATEXSIZE" val="22"/>
  <p:tag name="IGUANATEXCURSOR" val="2656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32.2085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blueDark}&#10;$R \in G$&#10;\end{document}"/>
  <p:tag name="IGUANATEXSIZE" val="22"/>
  <p:tag name="IGUANATEXCURSOR" val="2662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916.01"/>
  <p:tag name="OUTPUTTYPE" val="PNG"/>
  <p:tag name="IGUANATEXVERSION" val="160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Green}{RGB}{140,169,62}&#10;\definecolor{themeLightGreen}{RGB}{202,212,184}&#10;&#10;\definecolor{whiteRegular}{RGB}{255,252,247}&#10;\definecolor{introRegular}{RGB}{138,59,0}&#10;\definecolor{blueLight}{RGB}{223,229,243}&#10;\definecolor{purpleLight}{RGB}{236,226,229}&#10;\definecolor{brownLight}{RGB}{240,223,212}&#10;\definecolor{blueRegular}{RGB}{61,91,156}&#10;\definecolor{purpleRegular}{RGB}{124,78,95}&#10;\definecolor{brownRegular}{RGB}{124,74,43}&#10;\definecolor{brownLight}{RGB}{211,158,127}&#10;\definecolor{orangeRegular}{RGB}{251,157,0}&#10;\definecolor{orangeLRegular}{RGB}{255,189,82}&#10;\definecolor{orangeDRegular}{RGB}{225,139,0}&#10;\definecolor{greenLDark}{RGB}{98,126,35}&#10;\definecolor{greenDark}{RGB}{65,84,23}&#10;\definecolor{redRegular}{RGB}{186,53,18}&#10;\definecolor{redDark}{RGB}{139,40,14}&#10;\definecolor{blueDark}{RGB}{41,61,10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Theorem}&#10;\newtheorem*{theorem*}{Theorem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color{white}&#10;\noindent &#10;How fast can we find $\eps$-stationary?&#10;\end{document}"/>
  <p:tag name="IGUANATEXSIZE" val="28"/>
  <p:tag name="IGUANATEXCURSOR" val="2701"/>
  <p:tag name="TRANSPARENCY" val="True"/>
  <p:tag name="LATEXENGINEID" val="0"/>
  <p:tag name="TEMPFOLDER" val="c:\temp\"/>
  <p:tag name="LATEXFORMHEIGHT" val="376"/>
  <p:tag name="LATEXFORMWIDTH" val="566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2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1976</TotalTime>
  <Words>553</Words>
  <Application>Microsoft Office PowerPoint</Application>
  <PresentationFormat>Widescreen</PresentationFormat>
  <Paragraphs>171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Comic Sans MS</vt:lpstr>
      <vt:lpstr>Palatino Linotype</vt:lpstr>
      <vt:lpstr>Tahoma</vt:lpstr>
      <vt:lpstr>Times New Roman</vt:lpstr>
      <vt:lpstr>Office Theme</vt:lpstr>
      <vt:lpstr>Connections Between Continuous and Combinatorial Total Problems</vt:lpstr>
      <vt:lpstr>Machine Learning</vt:lpstr>
      <vt:lpstr>Non-convex Optimization</vt:lpstr>
      <vt:lpstr>Constrained Non-convex Optimization</vt:lpstr>
      <vt:lpstr>Constrained Non-convex Optimization</vt:lpstr>
      <vt:lpstr>Constrained Non-convex Optimization</vt:lpstr>
      <vt:lpstr>Constrained Non-convex Optimization</vt:lpstr>
      <vt:lpstr>Constrained Non-convex Optimization</vt:lpstr>
      <vt:lpstr>Unconstrained Non-convex Optimization</vt:lpstr>
      <vt:lpstr>Unconstrained Non-convex Optimization</vt:lpstr>
      <vt:lpstr>Open Problems</vt:lpstr>
      <vt:lpstr>Intermediate Value Theorem</vt:lpstr>
      <vt:lpstr>Intermediate Value Theorem</vt:lpstr>
      <vt:lpstr>Intermediate Value Theorem (IVT)</vt:lpstr>
      <vt:lpstr>Intermediate Value Theorem</vt:lpstr>
      <vt:lpstr>Intermediate Value Theorem</vt:lpstr>
      <vt:lpstr>Intermediate Value Theorem</vt:lpstr>
      <vt:lpstr>Intermediate Value Theorem</vt:lpstr>
      <vt:lpstr>Intermediate Value Theorem</vt:lpstr>
      <vt:lpstr>Intermediate Value Theorem in 2D?</vt:lpstr>
      <vt:lpstr>Intermediate Value Theorem in 2D</vt:lpstr>
      <vt:lpstr>Sperner’s Lemma</vt:lpstr>
      <vt:lpstr>PowerPoint Presentation</vt:lpstr>
      <vt:lpstr>Sperner’s Lemma</vt:lpstr>
      <vt:lpstr>PowerPoint Presentation</vt:lpstr>
      <vt:lpstr>PowerPoint Presentation</vt:lpstr>
      <vt:lpstr>Sperner’s Lemma</vt:lpstr>
      <vt:lpstr>Sperner’s Lemma</vt:lpstr>
      <vt:lpstr>Intermediate Value Theorem in High-D</vt:lpstr>
      <vt:lpstr>Intermediate Value Theorem</vt:lpstr>
      <vt:lpstr>Intermediate Value Theorem in 2D v2</vt:lpstr>
      <vt:lpstr>Intermediate Value Theorem in High-D v2</vt:lpstr>
      <vt:lpstr>Intermediate Value Theorem in 2D v3</vt:lpstr>
      <vt:lpstr>Intermediate Value Theorem in 2D vk</vt:lpstr>
      <vt:lpstr>Intermediate Value Theorem in High-D vk</vt:lpstr>
      <vt:lpstr>Intermediate Value Theorem in High-D vk</vt:lpstr>
      <vt:lpstr>Intermediate Value Theorem in High-D vG</vt:lpstr>
      <vt:lpstr>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Connections Between Continuous and Combinatorial Total Problems</dc:title>
  <dc:creator>Emmanouil Zampetakis</dc:creator>
  <cp:lastModifiedBy>Emmanouil Zampetakis</cp:lastModifiedBy>
  <cp:revision>6</cp:revision>
  <dcterms:created xsi:type="dcterms:W3CDTF">2023-01-05T23:04:16Z</dcterms:created>
  <dcterms:modified xsi:type="dcterms:W3CDTF">2023-01-07T08:07:58Z</dcterms:modified>
</cp:coreProperties>
</file>