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notesMasterIdLst>
    <p:notesMasterId r:id="rId42"/>
  </p:notesMasterIdLst>
  <p:sldIdLst>
    <p:sldId id="374" r:id="rId2"/>
    <p:sldId id="375" r:id="rId3"/>
    <p:sldId id="377" r:id="rId4"/>
    <p:sldId id="378" r:id="rId5"/>
    <p:sldId id="379" r:id="rId6"/>
    <p:sldId id="382" r:id="rId7"/>
    <p:sldId id="383" r:id="rId8"/>
    <p:sldId id="384" r:id="rId9"/>
    <p:sldId id="385" r:id="rId10"/>
    <p:sldId id="386" r:id="rId11"/>
    <p:sldId id="387" r:id="rId12"/>
    <p:sldId id="388" r:id="rId13"/>
    <p:sldId id="389" r:id="rId14"/>
    <p:sldId id="390" r:id="rId15"/>
    <p:sldId id="394" r:id="rId16"/>
    <p:sldId id="392" r:id="rId17"/>
    <p:sldId id="393" r:id="rId18"/>
    <p:sldId id="395" r:id="rId19"/>
    <p:sldId id="396" r:id="rId20"/>
    <p:sldId id="397" r:id="rId21"/>
    <p:sldId id="398" r:id="rId22"/>
    <p:sldId id="399" r:id="rId23"/>
    <p:sldId id="400" r:id="rId24"/>
    <p:sldId id="401" r:id="rId25"/>
    <p:sldId id="402" r:id="rId26"/>
    <p:sldId id="403" r:id="rId27"/>
    <p:sldId id="404" r:id="rId28"/>
    <p:sldId id="405" r:id="rId29"/>
    <p:sldId id="406" r:id="rId30"/>
    <p:sldId id="408" r:id="rId31"/>
    <p:sldId id="407" r:id="rId32"/>
    <p:sldId id="409" r:id="rId33"/>
    <p:sldId id="410" r:id="rId34"/>
    <p:sldId id="411" r:id="rId35"/>
    <p:sldId id="412" r:id="rId36"/>
    <p:sldId id="413" r:id="rId37"/>
    <p:sldId id="414" r:id="rId38"/>
    <p:sldId id="415" r:id="rId39"/>
    <p:sldId id="416" r:id="rId40"/>
    <p:sldId id="417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7D31E37-3F21-48D2-A718-0D6DB111D734}">
          <p14:sldIdLst>
            <p14:sldId id="374"/>
            <p14:sldId id="375"/>
            <p14:sldId id="377"/>
            <p14:sldId id="378"/>
            <p14:sldId id="379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4"/>
            <p14:sldId id="392"/>
            <p14:sldId id="393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8"/>
            <p14:sldId id="407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5A0"/>
    <a:srgbClr val="5EC677"/>
    <a:srgbClr val="93D9A4"/>
    <a:srgbClr val="A1C6CB"/>
    <a:srgbClr val="ADD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03" autoAdjust="0"/>
    <p:restoredTop sz="94660"/>
  </p:normalViewPr>
  <p:slideViewPr>
    <p:cSldViewPr snapToGrid="0">
      <p:cViewPr varScale="1">
        <p:scale>
          <a:sx n="57" d="100"/>
          <a:sy n="57" d="100"/>
        </p:scale>
        <p:origin x="9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B49BDE-653A-452B-83F7-C9F54E52D62A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62A59-76F1-49A0-BBFC-A791E5076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67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1112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3419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7177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2904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9010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8798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4483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49816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3041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1135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62043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61579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9707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22420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79702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00477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67173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00538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796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6715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2248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3926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3594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8554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7858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3631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92DFD907-6AC1-4149-A88D-46B81B7A2D8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A5CA9654-C5F1-4C60-88CF-8A6130D5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96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D907-6AC1-4149-A88D-46B81B7A2D8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A9654-C5F1-4C60-88CF-8A6130D5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80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D907-6AC1-4149-A88D-46B81B7A2D8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A9654-C5F1-4C60-88CF-8A6130D5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69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D907-6AC1-4149-A88D-46B81B7A2D8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A9654-C5F1-4C60-88CF-8A6130D5CFD2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9030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D907-6AC1-4149-A88D-46B81B7A2D8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A9654-C5F1-4C60-88CF-8A6130D5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84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D907-6AC1-4149-A88D-46B81B7A2D8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A9654-C5F1-4C60-88CF-8A6130D5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50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D907-6AC1-4149-A88D-46B81B7A2D8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A9654-C5F1-4C60-88CF-8A6130D5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5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D907-6AC1-4149-A88D-46B81B7A2D8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A9654-C5F1-4C60-88CF-8A6130D5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78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D907-6AC1-4149-A88D-46B81B7A2D8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A9654-C5F1-4C60-88CF-8A6130D5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88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D907-6AC1-4149-A88D-46B81B7A2D8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A9654-C5F1-4C60-88CF-8A6130D5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86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D907-6AC1-4149-A88D-46B81B7A2D8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A9654-C5F1-4C60-88CF-8A6130D5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61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D907-6AC1-4149-A88D-46B81B7A2D8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A9654-C5F1-4C60-88CF-8A6130D5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66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D907-6AC1-4149-A88D-46B81B7A2D8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A9654-C5F1-4C60-88CF-8A6130D5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77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D907-6AC1-4149-A88D-46B81B7A2D8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A9654-C5F1-4C60-88CF-8A6130D5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35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D907-6AC1-4149-A88D-46B81B7A2D8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A9654-C5F1-4C60-88CF-8A6130D5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5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D907-6AC1-4149-A88D-46B81B7A2D8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A9654-C5F1-4C60-88CF-8A6130D5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9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D907-6AC1-4149-A88D-46B81B7A2D8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A9654-C5F1-4C60-88CF-8A6130D5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18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2">
                <a:lumMod val="50000"/>
              </a:schemeClr>
            </a:gs>
            <a:gs pos="0">
              <a:schemeClr val="bg2">
                <a:lumMod val="40000"/>
                <a:lumOff val="60000"/>
              </a:schemeClr>
            </a:gs>
          </a:gsLst>
          <a:lin ang="50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FD907-6AC1-4149-A88D-46B81B7A2D8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A9654-C5F1-4C60-88CF-8A6130D5C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177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9.png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9.png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9.png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9.png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6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9.png"/><Relationship Id="rId4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6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9.png"/><Relationship Id="rId4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6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5.emf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6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5.emf"/><Relationship Id="rId9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6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11" Type="http://schemas.openxmlformats.org/officeDocument/2006/relationships/image" Target="../media/image29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5.emf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6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11" Type="http://schemas.openxmlformats.org/officeDocument/2006/relationships/image" Target="../media/image29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5.emf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6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11" Type="http://schemas.openxmlformats.org/officeDocument/2006/relationships/image" Target="../media/image29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5.emf"/><Relationship Id="rId9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96CF96C-D693-4033-9F14-CDA28D542E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2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2"/>
          <a:stretch/>
        </p:blipFill>
        <p:spPr>
          <a:xfrm>
            <a:off x="4436872" y="1308127"/>
            <a:ext cx="6560077" cy="42796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13B55C5-B254-475F-AEF8-2B5B7153D4CB}"/>
              </a:ext>
            </a:extLst>
          </p:cNvPr>
          <p:cNvSpPr txBox="1">
            <a:spLocks/>
          </p:cNvSpPr>
          <p:nvPr/>
        </p:nvSpPr>
        <p:spPr>
          <a:xfrm>
            <a:off x="1552575" y="738090"/>
            <a:ext cx="9444374" cy="1929845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chemeClr val="bg2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5400" dirty="0">
                <a:ln>
                  <a:solidFill>
                    <a:schemeClr val="bg1"/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ΡΟΗ Ι: ΒΪΟΙΑΤΡΙΚΗ ΜΗΧΑΝΙΚΗ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8" name="Google Shape;294;p1">
            <a:extLst>
              <a:ext uri="{FF2B5EF4-FFF2-40B4-BE49-F238E27FC236}">
                <a16:creationId xmlns:a16="http://schemas.microsoft.com/office/drawing/2014/main" id="{83EBA28F-3FD0-40B3-B84A-EB1F59D3F209}"/>
              </a:ext>
            </a:extLst>
          </p:cNvPr>
          <p:cNvSpPr/>
          <p:nvPr/>
        </p:nvSpPr>
        <p:spPr>
          <a:xfrm>
            <a:off x="3240300" y="4260001"/>
            <a:ext cx="4853040" cy="1607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600" b="1" i="0" u="none" strike="noStrike" cap="none" dirty="0">
                <a:solidFill>
                  <a:srgbClr val="FFDE6A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Ελένη Αλεξανδράτου, Ε.ΔΙ.Π. Βαθμίδας Α’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700" b="1" i="0" u="none" strike="noStrike" cap="none" dirty="0">
              <a:solidFill>
                <a:srgbClr val="FFDE6A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b="1" i="0" u="none" strike="noStrike" cap="none" dirty="0">
                <a:solidFill>
                  <a:srgbClr val="FFDE6A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Σχολή Ηλεκτρολόγων Μηχανικών και Μηχανικών Υπολογιστών</a:t>
            </a:r>
            <a:endParaRPr b="0" i="0" u="none" strike="noStrike" cap="none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b="1" i="0" u="none" strike="noStrike" cap="none" dirty="0">
                <a:solidFill>
                  <a:srgbClr val="FFDE6A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Εθνικό Μετσόβιο Πολυτεχνείο</a:t>
            </a:r>
            <a:endParaRPr b="0" i="0" u="none" strike="noStrike" cap="none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295;p1">
            <a:extLst>
              <a:ext uri="{FF2B5EF4-FFF2-40B4-BE49-F238E27FC236}">
                <a16:creationId xmlns:a16="http://schemas.microsoft.com/office/drawing/2014/main" id="{DDB740EE-0196-47D3-AE5C-8CFCAF418B1A}"/>
              </a:ext>
            </a:extLst>
          </p:cNvPr>
          <p:cNvPicPr preferRelativeResize="0"/>
          <p:nvPr/>
        </p:nvPicPr>
        <p:blipFill rotWithShape="1">
          <a:blip r:embed="rId4">
            <a:alphaModFix/>
            <a:lum bright="70000" contrast="-70000"/>
          </a:blip>
          <a:srcRect/>
          <a:stretch/>
        </p:blipFill>
        <p:spPr>
          <a:xfrm>
            <a:off x="5237640" y="5829273"/>
            <a:ext cx="858360" cy="858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67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C24860-296F-499C-A18B-987608CCEE3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59" y="4401848"/>
            <a:ext cx="308653" cy="306816"/>
          </a:xfrm>
          <a:prstGeom prst="rect">
            <a:avLst/>
          </a:prstGeom>
        </p:spPr>
      </p:pic>
      <p:sp>
        <p:nvSpPr>
          <p:cNvPr id="300" name="Google Shape;300;p2"/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Βασικές Περιοχές </a:t>
            </a:r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Βιοϊατρικής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Μηχανικής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B3E126-1EC9-4E77-91C0-1C9EE78CB698}"/>
              </a:ext>
            </a:extLst>
          </p:cNvPr>
          <p:cNvSpPr/>
          <p:nvPr/>
        </p:nvSpPr>
        <p:spPr>
          <a:xfrm>
            <a:off x="5372098" y="3234100"/>
            <a:ext cx="2134392" cy="2134392"/>
          </a:xfrm>
          <a:prstGeom prst="ellipse">
            <a:avLst/>
          </a:prstGeom>
          <a:solidFill>
            <a:srgbClr val="A1C6CB"/>
          </a:solidFill>
          <a:ln w="825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1AAAD4-E09D-4564-A4BC-A27EF4A1354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2000" contrast="18000"/>
          </a:blip>
          <a:stretch>
            <a:fillRect/>
          </a:stretch>
        </p:blipFill>
        <p:spPr>
          <a:xfrm>
            <a:off x="5754258" y="3740030"/>
            <a:ext cx="1419387" cy="132363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9529630-C5AE-4959-A2B0-9ED5A78E7B62}"/>
              </a:ext>
            </a:extLst>
          </p:cNvPr>
          <p:cNvSpPr/>
          <p:nvPr/>
        </p:nvSpPr>
        <p:spPr>
          <a:xfrm>
            <a:off x="7281827" y="2603600"/>
            <a:ext cx="1046414" cy="1046414"/>
          </a:xfrm>
          <a:prstGeom prst="ellipse">
            <a:avLst/>
          </a:prstGeom>
          <a:solidFill>
            <a:srgbClr val="8DC5A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57D225-23E1-4B3D-80B8-E46419D4E262}"/>
              </a:ext>
            </a:extLst>
          </p:cNvPr>
          <p:cNvCxnSpPr>
            <a:cxnSpLocks/>
          </p:cNvCxnSpPr>
          <p:nvPr/>
        </p:nvCxnSpPr>
        <p:spPr>
          <a:xfrm flipV="1">
            <a:off x="7281827" y="3506094"/>
            <a:ext cx="136020" cy="14392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A688EC3-B6F2-42F8-9564-F4641E546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90" y="2216875"/>
            <a:ext cx="654806" cy="611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737072-47AE-4AB0-8CD6-C0370F4FB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413" y="2740254"/>
            <a:ext cx="1038828" cy="6887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FF0F26-98E9-4D0B-9A31-27CC168A8979}"/>
              </a:ext>
            </a:extLst>
          </p:cNvPr>
          <p:cNvSpPr txBox="1"/>
          <p:nvPr/>
        </p:nvSpPr>
        <p:spPr>
          <a:xfrm>
            <a:off x="7984221" y="3326848"/>
            <a:ext cx="2278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dirty="0"/>
              <a:t>Επεξεργασία </a:t>
            </a:r>
            <a:r>
              <a:rPr lang="el-GR" sz="1800" dirty="0" err="1"/>
              <a:t>Βιοϊατρικών</a:t>
            </a:r>
            <a:r>
              <a:rPr lang="el-GR" sz="1800" dirty="0"/>
              <a:t> Σημάτων</a:t>
            </a:r>
          </a:p>
        </p:txBody>
      </p:sp>
    </p:spTree>
    <p:extLst>
      <p:ext uri="{BB962C8B-B14F-4D97-AF65-F5344CB8AC3E}">
        <p14:creationId xmlns:p14="http://schemas.microsoft.com/office/powerpoint/2010/main" val="2524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0;p2">
            <a:extLst>
              <a:ext uri="{FF2B5EF4-FFF2-40B4-BE49-F238E27FC236}">
                <a16:creationId xmlns:a16="http://schemas.microsoft.com/office/drawing/2014/main" id="{EDBDA0CE-485F-4FCC-A79E-8C101AF7C0F2}"/>
              </a:ext>
            </a:extLst>
          </p:cNvPr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Επεξεργασία </a:t>
            </a:r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Βιοϊατρικών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Σημάτων</a:t>
            </a:r>
          </a:p>
        </p:txBody>
      </p:sp>
      <p:sp>
        <p:nvSpPr>
          <p:cNvPr id="5" name="Google Shape;335;p6">
            <a:extLst>
              <a:ext uri="{FF2B5EF4-FFF2-40B4-BE49-F238E27FC236}">
                <a16:creationId xmlns:a16="http://schemas.microsoft.com/office/drawing/2014/main" id="{319E45B2-7F88-4568-B23A-344B03A1AE6A}"/>
              </a:ext>
            </a:extLst>
          </p:cNvPr>
          <p:cNvSpPr/>
          <p:nvPr/>
        </p:nvSpPr>
        <p:spPr>
          <a:xfrm>
            <a:off x="3969524" y="2112858"/>
            <a:ext cx="7766640" cy="2306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Τα </a:t>
            </a:r>
            <a:r>
              <a:rPr lang="el-GR" sz="2400" b="0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βιοϊατρικά</a:t>
            </a: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σήματα είναι παρατηρήσεις των φυσιολογικών δραστηριοτήτων των οργανισμών</a:t>
            </a:r>
          </a:p>
          <a:p>
            <a:pPr marL="3672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endParaRPr lang="en-US" sz="2400" b="0" strike="noStrik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Περιλαμβάνουν </a:t>
            </a:r>
            <a:r>
              <a:rPr lang="el-GR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ένα μεγάλο εύρος που εκτείνεται </a:t>
            </a: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από αλληλουχίες γονιδίων και πρωτεϊνών, έως νευρικούς και καρδιακούς ρυθμούς.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B43501-4297-484E-8E13-F9178BD7DA81}"/>
              </a:ext>
            </a:extLst>
          </p:cNvPr>
          <p:cNvSpPr/>
          <p:nvPr/>
        </p:nvSpPr>
        <p:spPr>
          <a:xfrm>
            <a:off x="1777314" y="899266"/>
            <a:ext cx="942975" cy="8953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2F25381-D236-4DF9-B3EA-FB3DDCD292C4}"/>
              </a:ext>
            </a:extLst>
          </p:cNvPr>
          <p:cNvSpPr/>
          <p:nvPr/>
        </p:nvSpPr>
        <p:spPr>
          <a:xfrm>
            <a:off x="1433041" y="2303890"/>
            <a:ext cx="1839785" cy="1839785"/>
          </a:xfrm>
          <a:prstGeom prst="ellipse">
            <a:avLst/>
          </a:prstGeom>
          <a:solidFill>
            <a:srgbClr val="8DC5A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91E4EA-B42E-4D69-853A-61527CC2C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627" y="2511696"/>
            <a:ext cx="1826447" cy="121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84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0;p2">
            <a:extLst>
              <a:ext uri="{FF2B5EF4-FFF2-40B4-BE49-F238E27FC236}">
                <a16:creationId xmlns:a16="http://schemas.microsoft.com/office/drawing/2014/main" id="{EDBDA0CE-485F-4FCC-A79E-8C101AF7C0F2}"/>
              </a:ext>
            </a:extLst>
          </p:cNvPr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Επεξεργασία </a:t>
            </a:r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Βιοϊατρικών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Σημάτων</a:t>
            </a:r>
          </a:p>
        </p:txBody>
      </p:sp>
      <p:sp>
        <p:nvSpPr>
          <p:cNvPr id="5" name="Google Shape;335;p6">
            <a:extLst>
              <a:ext uri="{FF2B5EF4-FFF2-40B4-BE49-F238E27FC236}">
                <a16:creationId xmlns:a16="http://schemas.microsoft.com/office/drawing/2014/main" id="{319E45B2-7F88-4568-B23A-344B03A1AE6A}"/>
              </a:ext>
            </a:extLst>
          </p:cNvPr>
          <p:cNvSpPr/>
          <p:nvPr/>
        </p:nvSpPr>
        <p:spPr>
          <a:xfrm>
            <a:off x="752475" y="2112858"/>
            <a:ext cx="10983689" cy="1937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Πραγματεύεται την εξαγωγή χρήσιμης πληροφορίας από </a:t>
            </a:r>
            <a:r>
              <a:rPr lang="el-GR" sz="2400" b="0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</a:t>
            </a: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-ιατρικά σήματα για διαγνωστικούς και θεραπευτικούς σκοπούς όπως: </a:t>
            </a: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Μελέτης καρδιακών παλμών για τον προσδιορισμό καρδιολογικών παθήσεων.</a:t>
            </a: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Ανάπτυξη συστημάτων για την καταγραφή μυϊκών διεγέρσεων.</a:t>
            </a: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Αναγνώριση χαρακτηριστικών εγκεφάλου με χρήση ηλεκτροεγκεφαλογραφήματος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B43501-4297-484E-8E13-F9178BD7DA81}"/>
              </a:ext>
            </a:extLst>
          </p:cNvPr>
          <p:cNvSpPr/>
          <p:nvPr/>
        </p:nvSpPr>
        <p:spPr>
          <a:xfrm>
            <a:off x="1777314" y="899266"/>
            <a:ext cx="942975" cy="8953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ArtStation - Phases of the Cardiac Cycle, Daniel Bernal">
            <a:extLst>
              <a:ext uri="{FF2B5EF4-FFF2-40B4-BE49-F238E27FC236}">
                <a16:creationId xmlns:a16="http://schemas.microsoft.com/office/drawing/2014/main" id="{174CE302-8FA0-43C7-BEBE-F09AAEB44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64" b="16730"/>
          <a:stretch/>
        </p:blipFill>
        <p:spPr bwMode="auto">
          <a:xfrm>
            <a:off x="133657" y="4539463"/>
            <a:ext cx="6696744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489878-D9E3-4737-B4E3-44601350D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20" y="4539463"/>
            <a:ext cx="2583384" cy="19375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F47AD6-5354-47F2-9B43-576F627CAB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t="17237" r="11667" b="15358"/>
          <a:stretch/>
        </p:blipFill>
        <p:spPr>
          <a:xfrm>
            <a:off x="6830401" y="4539463"/>
            <a:ext cx="484822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7029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C24860-296F-499C-A18B-987608CCEE3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59" y="4401848"/>
            <a:ext cx="308653" cy="306816"/>
          </a:xfrm>
          <a:prstGeom prst="rect">
            <a:avLst/>
          </a:prstGeom>
        </p:spPr>
      </p:pic>
      <p:sp>
        <p:nvSpPr>
          <p:cNvPr id="300" name="Google Shape;300;p2"/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Βασικές Περιοχές </a:t>
            </a:r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Βιοϊατρικής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Μηχανικής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B3E126-1EC9-4E77-91C0-1C9EE78CB698}"/>
              </a:ext>
            </a:extLst>
          </p:cNvPr>
          <p:cNvSpPr/>
          <p:nvPr/>
        </p:nvSpPr>
        <p:spPr>
          <a:xfrm>
            <a:off x="5372098" y="3234100"/>
            <a:ext cx="2134392" cy="2134392"/>
          </a:xfrm>
          <a:prstGeom prst="ellipse">
            <a:avLst/>
          </a:prstGeom>
          <a:solidFill>
            <a:srgbClr val="A1C6CB"/>
          </a:solidFill>
          <a:ln w="825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1AAAD4-E09D-4564-A4BC-A27EF4A1354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2000" contrast="18000"/>
          </a:blip>
          <a:stretch>
            <a:fillRect/>
          </a:stretch>
        </p:blipFill>
        <p:spPr>
          <a:xfrm>
            <a:off x="5754258" y="3740030"/>
            <a:ext cx="1419387" cy="132363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9529630-C5AE-4959-A2B0-9ED5A78E7B62}"/>
              </a:ext>
            </a:extLst>
          </p:cNvPr>
          <p:cNvSpPr/>
          <p:nvPr/>
        </p:nvSpPr>
        <p:spPr>
          <a:xfrm>
            <a:off x="7281827" y="2603600"/>
            <a:ext cx="1046414" cy="1046414"/>
          </a:xfrm>
          <a:prstGeom prst="ellipse">
            <a:avLst/>
          </a:prstGeom>
          <a:solidFill>
            <a:srgbClr val="8DC5A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57D225-23E1-4B3D-80B8-E46419D4E262}"/>
              </a:ext>
            </a:extLst>
          </p:cNvPr>
          <p:cNvCxnSpPr>
            <a:cxnSpLocks/>
          </p:cNvCxnSpPr>
          <p:nvPr/>
        </p:nvCxnSpPr>
        <p:spPr>
          <a:xfrm flipV="1">
            <a:off x="7281827" y="3506094"/>
            <a:ext cx="136020" cy="14392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A688EC3-B6F2-42F8-9564-F4641E546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90" y="2216875"/>
            <a:ext cx="654806" cy="611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737072-47AE-4AB0-8CD6-C0370F4FB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413" y="2740254"/>
            <a:ext cx="1038828" cy="6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C24860-296F-499C-A18B-987608CCEE3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59" y="4401848"/>
            <a:ext cx="308653" cy="306816"/>
          </a:xfrm>
          <a:prstGeom prst="rect">
            <a:avLst/>
          </a:prstGeom>
        </p:spPr>
      </p:pic>
      <p:sp>
        <p:nvSpPr>
          <p:cNvPr id="300" name="Google Shape;300;p2"/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Βασικές Περιοχές </a:t>
            </a:r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Βιοϊατρικής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Μηχανικής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B3E126-1EC9-4E77-91C0-1C9EE78CB698}"/>
              </a:ext>
            </a:extLst>
          </p:cNvPr>
          <p:cNvSpPr/>
          <p:nvPr/>
        </p:nvSpPr>
        <p:spPr>
          <a:xfrm>
            <a:off x="5372098" y="3234100"/>
            <a:ext cx="2134392" cy="2134392"/>
          </a:xfrm>
          <a:prstGeom prst="ellipse">
            <a:avLst/>
          </a:prstGeom>
          <a:solidFill>
            <a:srgbClr val="A1C6CB"/>
          </a:solidFill>
          <a:ln w="825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1AAAD4-E09D-4564-A4BC-A27EF4A1354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2000" contrast="18000"/>
          </a:blip>
          <a:stretch>
            <a:fillRect/>
          </a:stretch>
        </p:blipFill>
        <p:spPr>
          <a:xfrm>
            <a:off x="5754258" y="3740030"/>
            <a:ext cx="1419387" cy="132363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9529630-C5AE-4959-A2B0-9ED5A78E7B62}"/>
              </a:ext>
            </a:extLst>
          </p:cNvPr>
          <p:cNvSpPr/>
          <p:nvPr/>
        </p:nvSpPr>
        <p:spPr>
          <a:xfrm>
            <a:off x="7555805" y="4473783"/>
            <a:ext cx="1046414" cy="1046414"/>
          </a:xfrm>
          <a:prstGeom prst="ellipse">
            <a:avLst/>
          </a:prstGeom>
          <a:solidFill>
            <a:srgbClr val="8DC5A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57D225-23E1-4B3D-80B8-E46419D4E262}"/>
              </a:ext>
            </a:extLst>
          </p:cNvPr>
          <p:cNvCxnSpPr>
            <a:cxnSpLocks/>
          </p:cNvCxnSpPr>
          <p:nvPr/>
        </p:nvCxnSpPr>
        <p:spPr>
          <a:xfrm>
            <a:off x="7419785" y="4786446"/>
            <a:ext cx="136020" cy="71304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A688EC3-B6F2-42F8-9564-F4641E546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90" y="2216875"/>
            <a:ext cx="654806" cy="611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737072-47AE-4AB0-8CD6-C0370F4FB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413" y="2740254"/>
            <a:ext cx="1038828" cy="6887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C9FED-0151-47C7-896F-B509509DB1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1453" y="4729814"/>
            <a:ext cx="655118" cy="5343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34D5B3-C6FB-4F51-807C-24A82D711BF7}"/>
              </a:ext>
            </a:extLst>
          </p:cNvPr>
          <p:cNvSpPr txBox="1"/>
          <p:nvPr/>
        </p:nvSpPr>
        <p:spPr>
          <a:xfrm>
            <a:off x="7150591" y="5520196"/>
            <a:ext cx="2278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dirty="0"/>
              <a:t>Επεξεργασία </a:t>
            </a:r>
            <a:r>
              <a:rPr lang="el-GR" sz="1800" dirty="0" err="1"/>
              <a:t>Βιοϊατρικών</a:t>
            </a:r>
            <a:r>
              <a:rPr lang="el-GR" sz="1800" dirty="0"/>
              <a:t> Εικόνων</a:t>
            </a:r>
          </a:p>
        </p:txBody>
      </p:sp>
    </p:spTree>
    <p:extLst>
      <p:ext uri="{BB962C8B-B14F-4D97-AF65-F5344CB8AC3E}">
        <p14:creationId xmlns:p14="http://schemas.microsoft.com/office/powerpoint/2010/main" val="1076100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0;p2">
            <a:extLst>
              <a:ext uri="{FF2B5EF4-FFF2-40B4-BE49-F238E27FC236}">
                <a16:creationId xmlns:a16="http://schemas.microsoft.com/office/drawing/2014/main" id="{EDBDA0CE-485F-4FCC-A79E-8C101AF7C0F2}"/>
              </a:ext>
            </a:extLst>
          </p:cNvPr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Επεξεργασία </a:t>
            </a:r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Βιοϊατρικών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Εικόνων</a:t>
            </a:r>
          </a:p>
        </p:txBody>
      </p:sp>
      <p:sp>
        <p:nvSpPr>
          <p:cNvPr id="5" name="Google Shape;335;p6">
            <a:extLst>
              <a:ext uri="{FF2B5EF4-FFF2-40B4-BE49-F238E27FC236}">
                <a16:creationId xmlns:a16="http://schemas.microsoft.com/office/drawing/2014/main" id="{319E45B2-7F88-4568-B23A-344B03A1AE6A}"/>
              </a:ext>
            </a:extLst>
          </p:cNvPr>
          <p:cNvSpPr/>
          <p:nvPr/>
        </p:nvSpPr>
        <p:spPr>
          <a:xfrm>
            <a:off x="3969524" y="2112858"/>
            <a:ext cx="7766640" cy="2306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Η ιατρική απεικόνιση είναι η τεχνική και η διαδικασία απεικόνισης του εσωτερικού </a:t>
            </a:r>
            <a:r>
              <a:rPr lang="el-GR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του ανθρωπίνου</a:t>
            </a: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σώματος.</a:t>
            </a:r>
          </a:p>
          <a:p>
            <a:pPr marL="3672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endParaRPr lang="el-GR" sz="2400" b="0" strike="noStrik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Χρησιμεύει στην κλινική ανάλυση και ιατρική παρέμβαση, καθώς και στην οπτική αναπαράσταση της λειτουργίας ορισμένων οργάνων ή ιστών.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B43501-4297-484E-8E13-F9178BD7DA81}"/>
              </a:ext>
            </a:extLst>
          </p:cNvPr>
          <p:cNvSpPr/>
          <p:nvPr/>
        </p:nvSpPr>
        <p:spPr>
          <a:xfrm>
            <a:off x="1777314" y="899266"/>
            <a:ext cx="942975" cy="8953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E8CC249-A337-4968-9068-CF2CE0D5B8F4}"/>
              </a:ext>
            </a:extLst>
          </p:cNvPr>
          <p:cNvSpPr/>
          <p:nvPr/>
        </p:nvSpPr>
        <p:spPr>
          <a:xfrm>
            <a:off x="1355030" y="2122383"/>
            <a:ext cx="1839786" cy="1839786"/>
          </a:xfrm>
          <a:prstGeom prst="ellipse">
            <a:avLst/>
          </a:prstGeom>
          <a:solidFill>
            <a:srgbClr val="8DC5A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88B656-B952-41E5-A25A-23C23B493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015" y="2572533"/>
            <a:ext cx="1151816" cy="93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34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983AAB1-D0F9-46A5-BC00-B5A9B98B09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t="12455" b="8147"/>
          <a:stretch/>
        </p:blipFill>
        <p:spPr>
          <a:xfrm>
            <a:off x="953700" y="4441536"/>
            <a:ext cx="2590201" cy="2213845"/>
          </a:xfrm>
          <a:prstGeom prst="rect">
            <a:avLst/>
          </a:prstGeom>
        </p:spPr>
      </p:pic>
      <p:sp>
        <p:nvSpPr>
          <p:cNvPr id="4" name="Google Shape;300;p2">
            <a:extLst>
              <a:ext uri="{FF2B5EF4-FFF2-40B4-BE49-F238E27FC236}">
                <a16:creationId xmlns:a16="http://schemas.microsoft.com/office/drawing/2014/main" id="{EDBDA0CE-485F-4FCC-A79E-8C101AF7C0F2}"/>
              </a:ext>
            </a:extLst>
          </p:cNvPr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Επεξεργασία </a:t>
            </a:r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Βιοϊατρικών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Εικόνων</a:t>
            </a:r>
          </a:p>
        </p:txBody>
      </p:sp>
      <p:sp>
        <p:nvSpPr>
          <p:cNvPr id="5" name="Google Shape;335;p6">
            <a:extLst>
              <a:ext uri="{FF2B5EF4-FFF2-40B4-BE49-F238E27FC236}">
                <a16:creationId xmlns:a16="http://schemas.microsoft.com/office/drawing/2014/main" id="{319E45B2-7F88-4568-B23A-344B03A1AE6A}"/>
              </a:ext>
            </a:extLst>
          </p:cNvPr>
          <p:cNvSpPr/>
          <p:nvPr/>
        </p:nvSpPr>
        <p:spPr>
          <a:xfrm>
            <a:off x="798736" y="1667035"/>
            <a:ext cx="11031314" cy="2676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Συλλογή εικόνων από διαφορετικά απεικονιστικά συστήματα όπως </a:t>
            </a:r>
            <a:r>
              <a:rPr lang="en-US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X-rays, Ultrasound, Magnetic Resonance Imaging (MRI), Computerized Tomography (CT), Functional magnetic resonance imaging (fMRI), </a:t>
            </a: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κλπ.</a:t>
            </a:r>
            <a:endParaRPr lang="el-GR" sz="24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Τομείς Έρευνας:</a:t>
            </a:r>
            <a:endParaRPr lang="el-GR" sz="24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877679" marR="0" lvl="1" indent="-38375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2700"/>
              <a:buFont typeface="Courier New"/>
              <a:buChar char="o"/>
            </a:pPr>
            <a:r>
              <a:rPr lang="el-GR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Ανάπτυξη ιατρικών συστημάτων </a:t>
            </a:r>
            <a:r>
              <a:rPr lang="el-GR" sz="1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οπτικοποίησης</a:t>
            </a:r>
            <a:r>
              <a:rPr lang="el-GR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δεδομένων.</a:t>
            </a:r>
            <a:endParaRPr lang="el-GR" sz="18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877679" marR="0" lvl="1" indent="-38375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2700"/>
              <a:buFont typeface="Courier New"/>
              <a:buChar char="o"/>
            </a:pPr>
            <a:r>
              <a:rPr lang="el-GR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Ανάπτυξη αλγορίθμων επεξεργασίας εικόνων / ποσοτικοποίηση της πληροφορίας.</a:t>
            </a:r>
            <a:endParaRPr lang="el-GR" sz="18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877679" marR="0" lvl="1" indent="-38375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2700"/>
              <a:buFont typeface="Courier New"/>
              <a:buChar char="o"/>
            </a:pPr>
            <a:r>
              <a:rPr lang="el-GR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Αλγόριθμοι Τεχνητής Νοημοσύνης (</a:t>
            </a: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TN) </a:t>
            </a:r>
            <a:r>
              <a:rPr lang="el-GR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για την κατάτμηση/ταξινόμηση ιατρικών εικόνων.</a:t>
            </a:r>
            <a:endParaRPr lang="el-GR" sz="18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877679" marR="0" lvl="1" indent="-383759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2700"/>
              <a:buFont typeface="Courier New"/>
              <a:buChar char="o"/>
            </a:pPr>
            <a:r>
              <a:rPr lang="el-GR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Ευθυγράμμιση (</a:t>
            </a: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Registration) </a:t>
            </a:r>
            <a:r>
              <a:rPr lang="el-GR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ιατρικών εικόνων</a:t>
            </a:r>
            <a:endParaRPr lang="el-GR" sz="18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B43501-4297-484E-8E13-F9178BD7DA81}"/>
              </a:ext>
            </a:extLst>
          </p:cNvPr>
          <p:cNvSpPr/>
          <p:nvPr/>
        </p:nvSpPr>
        <p:spPr>
          <a:xfrm>
            <a:off x="1777314" y="899266"/>
            <a:ext cx="942975" cy="8953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994923-D900-48BA-975F-9DF977F02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6" t="9044" r="25098" b="19283"/>
          <a:stretch/>
        </p:blipFill>
        <p:spPr>
          <a:xfrm>
            <a:off x="6351755" y="4431139"/>
            <a:ext cx="2663995" cy="22138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25D16E-07A1-4942-B14C-8C73B52128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1" r="15350"/>
          <a:stretch/>
        </p:blipFill>
        <p:spPr>
          <a:xfrm>
            <a:off x="3543901" y="4441534"/>
            <a:ext cx="2807854" cy="22138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7B1791-FDC7-4B01-8AE1-6E3A56BFA0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2"/>
          <a:stretch/>
        </p:blipFill>
        <p:spPr>
          <a:xfrm>
            <a:off x="9001991" y="4430733"/>
            <a:ext cx="2663995" cy="221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4051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C24860-296F-499C-A18B-987608CCEE3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59" y="4401848"/>
            <a:ext cx="308653" cy="306816"/>
          </a:xfrm>
          <a:prstGeom prst="rect">
            <a:avLst/>
          </a:prstGeom>
        </p:spPr>
      </p:pic>
      <p:sp>
        <p:nvSpPr>
          <p:cNvPr id="300" name="Google Shape;300;p2"/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Βασικές Περιοχές </a:t>
            </a:r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Βιοϊατρικής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Μηχανικής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B3E126-1EC9-4E77-91C0-1C9EE78CB698}"/>
              </a:ext>
            </a:extLst>
          </p:cNvPr>
          <p:cNvSpPr/>
          <p:nvPr/>
        </p:nvSpPr>
        <p:spPr>
          <a:xfrm>
            <a:off x="5372098" y="3234100"/>
            <a:ext cx="2134392" cy="2134392"/>
          </a:xfrm>
          <a:prstGeom prst="ellipse">
            <a:avLst/>
          </a:prstGeom>
          <a:solidFill>
            <a:srgbClr val="A1C6CB"/>
          </a:solidFill>
          <a:ln w="825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1AAAD4-E09D-4564-A4BC-A27EF4A1354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2000" contrast="18000"/>
          </a:blip>
          <a:stretch>
            <a:fillRect/>
          </a:stretch>
        </p:blipFill>
        <p:spPr>
          <a:xfrm>
            <a:off x="5754258" y="3740030"/>
            <a:ext cx="1419387" cy="132363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9529630-C5AE-4959-A2B0-9ED5A78E7B62}"/>
              </a:ext>
            </a:extLst>
          </p:cNvPr>
          <p:cNvSpPr/>
          <p:nvPr/>
        </p:nvSpPr>
        <p:spPr>
          <a:xfrm>
            <a:off x="7555805" y="4473783"/>
            <a:ext cx="1046414" cy="1046414"/>
          </a:xfrm>
          <a:prstGeom prst="ellipse">
            <a:avLst/>
          </a:prstGeom>
          <a:solidFill>
            <a:srgbClr val="8DC5A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57D225-23E1-4B3D-80B8-E46419D4E262}"/>
              </a:ext>
            </a:extLst>
          </p:cNvPr>
          <p:cNvCxnSpPr>
            <a:cxnSpLocks/>
          </p:cNvCxnSpPr>
          <p:nvPr/>
        </p:nvCxnSpPr>
        <p:spPr>
          <a:xfrm>
            <a:off x="7419785" y="4786446"/>
            <a:ext cx="136020" cy="71304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A688EC3-B6F2-42F8-9564-F4641E546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90" y="2216875"/>
            <a:ext cx="654806" cy="611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737072-47AE-4AB0-8CD6-C0370F4FB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413" y="2740254"/>
            <a:ext cx="1038828" cy="6887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C9FED-0151-47C7-896F-B509509DB1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1453" y="4729814"/>
            <a:ext cx="655118" cy="53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C24860-296F-499C-A18B-987608CCEE3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59" y="4401848"/>
            <a:ext cx="308653" cy="306816"/>
          </a:xfrm>
          <a:prstGeom prst="rect">
            <a:avLst/>
          </a:prstGeom>
        </p:spPr>
      </p:pic>
      <p:sp>
        <p:nvSpPr>
          <p:cNvPr id="300" name="Google Shape;300;p2"/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Βασικές Περιοχές </a:t>
            </a:r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Βιοϊατρικής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Μηχανικής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B3E126-1EC9-4E77-91C0-1C9EE78CB698}"/>
              </a:ext>
            </a:extLst>
          </p:cNvPr>
          <p:cNvSpPr/>
          <p:nvPr/>
        </p:nvSpPr>
        <p:spPr>
          <a:xfrm>
            <a:off x="5372098" y="3234100"/>
            <a:ext cx="2134392" cy="2134392"/>
          </a:xfrm>
          <a:prstGeom prst="ellipse">
            <a:avLst/>
          </a:prstGeom>
          <a:solidFill>
            <a:srgbClr val="A1C6CB"/>
          </a:solidFill>
          <a:ln w="825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1AAAD4-E09D-4564-A4BC-A27EF4A1354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2000" contrast="18000"/>
          </a:blip>
          <a:stretch>
            <a:fillRect/>
          </a:stretch>
        </p:blipFill>
        <p:spPr>
          <a:xfrm>
            <a:off x="5754258" y="3740030"/>
            <a:ext cx="1419387" cy="132363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9529630-C5AE-4959-A2B0-9ED5A78E7B62}"/>
              </a:ext>
            </a:extLst>
          </p:cNvPr>
          <p:cNvSpPr/>
          <p:nvPr/>
        </p:nvSpPr>
        <p:spPr>
          <a:xfrm>
            <a:off x="5916087" y="5581139"/>
            <a:ext cx="1046414" cy="1046414"/>
          </a:xfrm>
          <a:prstGeom prst="ellipse">
            <a:avLst/>
          </a:prstGeom>
          <a:solidFill>
            <a:srgbClr val="8DC5A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57D225-23E1-4B3D-80B8-E46419D4E262}"/>
              </a:ext>
            </a:extLst>
          </p:cNvPr>
          <p:cNvCxnSpPr>
            <a:cxnSpLocks/>
            <a:stCxn id="8" idx="4"/>
            <a:endCxn id="7" idx="0"/>
          </p:cNvCxnSpPr>
          <p:nvPr/>
        </p:nvCxnSpPr>
        <p:spPr>
          <a:xfrm>
            <a:off x="6439294" y="5368492"/>
            <a:ext cx="0" cy="212647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A688EC3-B6F2-42F8-9564-F4641E546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90" y="2216875"/>
            <a:ext cx="654806" cy="611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737072-47AE-4AB0-8CD6-C0370F4FB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413" y="2740254"/>
            <a:ext cx="1038828" cy="6887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C9FED-0151-47C7-896F-B509509DB1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1453" y="4729814"/>
            <a:ext cx="655118" cy="534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BCF501-4D01-4485-98C0-F46DE08AC0E9}"/>
              </a:ext>
            </a:extLst>
          </p:cNvPr>
          <p:cNvSpPr txBox="1"/>
          <p:nvPr/>
        </p:nvSpPr>
        <p:spPr>
          <a:xfrm>
            <a:off x="6873501" y="5874422"/>
            <a:ext cx="2278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dirty="0" err="1"/>
              <a:t>Εμβιομηχανική</a:t>
            </a:r>
            <a:r>
              <a:rPr lang="el-GR" sz="1800" dirty="0"/>
              <a:t> (Β</a:t>
            </a:r>
            <a:r>
              <a:rPr lang="en-US" sz="1800" dirty="0" err="1"/>
              <a:t>iomechanics</a:t>
            </a:r>
            <a:r>
              <a:rPr lang="en-US" sz="1800" dirty="0"/>
              <a:t>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612E1D-C41B-456E-BDB8-FAA8A03685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1528" y="5830294"/>
            <a:ext cx="535532" cy="64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58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0;p2">
            <a:extLst>
              <a:ext uri="{FF2B5EF4-FFF2-40B4-BE49-F238E27FC236}">
                <a16:creationId xmlns:a16="http://schemas.microsoft.com/office/drawing/2014/main" id="{EDBDA0CE-485F-4FCC-A79E-8C101AF7C0F2}"/>
              </a:ext>
            </a:extLst>
          </p:cNvPr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Εμβιομηχανική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(Β</a:t>
            </a:r>
            <a:r>
              <a:rPr lang="en-US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iomechanics</a:t>
            </a:r>
            <a:r>
              <a:rPr lang="en-US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sp>
        <p:nvSpPr>
          <p:cNvPr id="5" name="Google Shape;335;p6">
            <a:extLst>
              <a:ext uri="{FF2B5EF4-FFF2-40B4-BE49-F238E27FC236}">
                <a16:creationId xmlns:a16="http://schemas.microsoft.com/office/drawing/2014/main" id="{319E45B2-7F88-4568-B23A-344B03A1AE6A}"/>
              </a:ext>
            </a:extLst>
          </p:cNvPr>
          <p:cNvSpPr/>
          <p:nvPr/>
        </p:nvSpPr>
        <p:spPr>
          <a:xfrm>
            <a:off x="3969524" y="2112858"/>
            <a:ext cx="7766640" cy="2306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Η ιατρική απεικόνιση είναι η τεχνική και η διαδικασία απεικόνισης του εσωτερικού </a:t>
            </a:r>
            <a:r>
              <a:rPr lang="el-GR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του ανθρωπίνου</a:t>
            </a: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σώματος.</a:t>
            </a:r>
          </a:p>
          <a:p>
            <a:pPr marL="3672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endParaRPr lang="el-GR" sz="2400" b="0" strike="noStrik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Χρησιμεύει στην κλινική ανάλυση και ιατρική παρέμβαση, καθώς και στην οπτική αναπαράσταση της λειτουργίας ορισμένων οργάνων ή ιστών.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B43501-4297-484E-8E13-F9178BD7DA81}"/>
              </a:ext>
            </a:extLst>
          </p:cNvPr>
          <p:cNvSpPr/>
          <p:nvPr/>
        </p:nvSpPr>
        <p:spPr>
          <a:xfrm>
            <a:off x="1777314" y="899266"/>
            <a:ext cx="942975" cy="8953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62768CE-AED3-4193-B0F1-CFBAF5FBBCE1}"/>
              </a:ext>
            </a:extLst>
          </p:cNvPr>
          <p:cNvSpPr/>
          <p:nvPr/>
        </p:nvSpPr>
        <p:spPr>
          <a:xfrm>
            <a:off x="1497564" y="2312883"/>
            <a:ext cx="1839786" cy="1839786"/>
          </a:xfrm>
          <a:prstGeom prst="ellipse">
            <a:avLst/>
          </a:prstGeom>
          <a:solidFill>
            <a:srgbClr val="8DC5A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176EF3-405A-4D87-8592-7B4AE33BB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287" y="2754253"/>
            <a:ext cx="941562" cy="113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29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"/>
          <p:cNvSpPr/>
          <p:nvPr/>
        </p:nvSpPr>
        <p:spPr>
          <a:xfrm>
            <a:off x="2048055" y="381000"/>
            <a:ext cx="7772040" cy="99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ΓΕΝΙΚΑ ΣΤΟΙΧΕΙΑ ΡΟΗΣ</a:t>
            </a:r>
            <a:endParaRPr sz="4400" dirty="0"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"/>
          <p:cNvSpPr/>
          <p:nvPr/>
        </p:nvSpPr>
        <p:spPr>
          <a:xfrm>
            <a:off x="1142340" y="1738740"/>
            <a:ext cx="9205560" cy="45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20480" indent="-383760" algn="just">
              <a:buClr>
                <a:srgbClr val="E19825"/>
              </a:buClr>
              <a:buSzPts val="2820"/>
              <a:buFont typeface="Noto Sans Symbols"/>
              <a:buChar char="⦿"/>
            </a:pPr>
            <a:r>
              <a:rPr lang="el-GR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Αποτελεί μία από τις Ροές του Προπτυχιακού Προγράμματος Σπουδών της Σχολής ΗΜ&amp;ΜΥ.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420480" indent="-231120" algn="just">
              <a:spcBef>
                <a:spcPts val="601"/>
              </a:spcBef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420480" indent="-383760" algn="just">
              <a:spcBef>
                <a:spcPts val="601"/>
              </a:spcBef>
              <a:buClr>
                <a:srgbClr val="E19825"/>
              </a:buClr>
              <a:buSzPts val="2820"/>
              <a:buFont typeface="Noto Sans Symbols"/>
              <a:buChar char="⦿"/>
            </a:pPr>
            <a:r>
              <a:rPr lang="el-GR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Απευθύνεται σε φοιτητές όλων των κατευθύνσεων (Ηλεκτρονικής και Συστημάτων, Πληροφορικής, Επικοινωνιών και Ενέργειας) της επιστήμης του Ηλεκτρολόγου Μηχανικού και Μηχανικού Υπολογιστών.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0;p2">
            <a:extLst>
              <a:ext uri="{FF2B5EF4-FFF2-40B4-BE49-F238E27FC236}">
                <a16:creationId xmlns:a16="http://schemas.microsoft.com/office/drawing/2014/main" id="{EDBDA0CE-485F-4FCC-A79E-8C101AF7C0F2}"/>
              </a:ext>
            </a:extLst>
          </p:cNvPr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Εμβιομηχανική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(Β</a:t>
            </a:r>
            <a:r>
              <a:rPr lang="en-US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iomechanics</a:t>
            </a:r>
            <a:r>
              <a:rPr lang="en-US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sp>
        <p:nvSpPr>
          <p:cNvPr id="5" name="Google Shape;335;p6">
            <a:extLst>
              <a:ext uri="{FF2B5EF4-FFF2-40B4-BE49-F238E27FC236}">
                <a16:creationId xmlns:a16="http://schemas.microsoft.com/office/drawing/2014/main" id="{319E45B2-7F88-4568-B23A-344B03A1AE6A}"/>
              </a:ext>
            </a:extLst>
          </p:cNvPr>
          <p:cNvSpPr/>
          <p:nvPr/>
        </p:nvSpPr>
        <p:spPr>
          <a:xfrm>
            <a:off x="932873" y="1994641"/>
            <a:ext cx="10794055" cy="2306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600"/>
              <a:buFont typeface="Noto Sans Symbols"/>
              <a:buChar char="⦿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Μελέτη της κίνησης βιολογικών στερεών και υγρών καθώς και δυνάμεων και ροπών μυών.</a:t>
            </a:r>
            <a:endParaRPr lang="el-GR" sz="24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600"/>
              <a:buFont typeface="Noto Sans Symbols"/>
              <a:buChar char="⦿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Σχεδιασμός τεχνικών μελών. </a:t>
            </a:r>
            <a:endParaRPr lang="el-GR" sz="24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600"/>
              <a:buFont typeface="Noto Sans Symbols"/>
              <a:buChar char="⦿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Επαυξημένη πραγματικότητα στην αποκατάσταση ασθενών.</a:t>
            </a:r>
            <a:endParaRPr lang="el-GR" sz="24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600"/>
              <a:buFont typeface="Noto Sans Symbols"/>
              <a:buChar char="⦿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Συνδυασμός δεδομένων από </a:t>
            </a:r>
            <a:r>
              <a:rPr lang="el-GR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φορητούς</a:t>
            </a: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αισθητήρες και ιατρικές εικόνες για τη δημιουργία μοντέλων</a:t>
            </a:r>
            <a:endParaRPr lang="el-GR" sz="24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B43501-4297-484E-8E13-F9178BD7DA81}"/>
              </a:ext>
            </a:extLst>
          </p:cNvPr>
          <p:cNvSpPr/>
          <p:nvPr/>
        </p:nvSpPr>
        <p:spPr>
          <a:xfrm>
            <a:off x="1777314" y="899266"/>
            <a:ext cx="942975" cy="8953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374;p10" descr="dn9449-1_650">
            <a:extLst>
              <a:ext uri="{FF2B5EF4-FFF2-40B4-BE49-F238E27FC236}">
                <a16:creationId xmlns:a16="http://schemas.microsoft.com/office/drawing/2014/main" id="{26B7BAD6-DB0E-45C4-A509-AA4E0D22BBA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80778" y="4404034"/>
            <a:ext cx="4038120" cy="2361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CE48B1-D1D3-4C2B-B39A-1C120FD40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897" y="4404034"/>
            <a:ext cx="2839377" cy="2361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E26B89-4E2B-4634-A8E2-D325BF5730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274" y="4380101"/>
            <a:ext cx="189547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6175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C24860-296F-499C-A18B-987608CCEE3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59" y="4401848"/>
            <a:ext cx="308653" cy="306816"/>
          </a:xfrm>
          <a:prstGeom prst="rect">
            <a:avLst/>
          </a:prstGeom>
        </p:spPr>
      </p:pic>
      <p:sp>
        <p:nvSpPr>
          <p:cNvPr id="300" name="Google Shape;300;p2"/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Βασικές Περιοχές </a:t>
            </a:r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Βιοϊατρικής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Μηχανικής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B3E126-1EC9-4E77-91C0-1C9EE78CB698}"/>
              </a:ext>
            </a:extLst>
          </p:cNvPr>
          <p:cNvSpPr/>
          <p:nvPr/>
        </p:nvSpPr>
        <p:spPr>
          <a:xfrm>
            <a:off x="5372098" y="3234100"/>
            <a:ext cx="2134392" cy="2134392"/>
          </a:xfrm>
          <a:prstGeom prst="ellipse">
            <a:avLst/>
          </a:prstGeom>
          <a:solidFill>
            <a:srgbClr val="A1C6CB"/>
          </a:solidFill>
          <a:ln w="825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1AAAD4-E09D-4564-A4BC-A27EF4A1354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2000" contrast="18000"/>
          </a:blip>
          <a:stretch>
            <a:fillRect/>
          </a:stretch>
        </p:blipFill>
        <p:spPr>
          <a:xfrm>
            <a:off x="5754258" y="3740030"/>
            <a:ext cx="1419387" cy="132363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9529630-C5AE-4959-A2B0-9ED5A78E7B62}"/>
              </a:ext>
            </a:extLst>
          </p:cNvPr>
          <p:cNvSpPr/>
          <p:nvPr/>
        </p:nvSpPr>
        <p:spPr>
          <a:xfrm>
            <a:off x="5916087" y="5581139"/>
            <a:ext cx="1046414" cy="1046414"/>
          </a:xfrm>
          <a:prstGeom prst="ellipse">
            <a:avLst/>
          </a:prstGeom>
          <a:solidFill>
            <a:srgbClr val="8DC5A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57D225-23E1-4B3D-80B8-E46419D4E262}"/>
              </a:ext>
            </a:extLst>
          </p:cNvPr>
          <p:cNvCxnSpPr>
            <a:cxnSpLocks/>
            <a:stCxn id="8" idx="4"/>
            <a:endCxn id="7" idx="0"/>
          </p:cNvCxnSpPr>
          <p:nvPr/>
        </p:nvCxnSpPr>
        <p:spPr>
          <a:xfrm>
            <a:off x="6439294" y="5368492"/>
            <a:ext cx="0" cy="212647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A688EC3-B6F2-42F8-9564-F4641E546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90" y="2216875"/>
            <a:ext cx="654806" cy="611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737072-47AE-4AB0-8CD6-C0370F4FB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413" y="2740254"/>
            <a:ext cx="1038828" cy="6887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C9FED-0151-47C7-896F-B509509DB1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1453" y="4729814"/>
            <a:ext cx="655118" cy="5343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612E1D-C41B-456E-BDB8-FAA8A03685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1528" y="5830294"/>
            <a:ext cx="535532" cy="64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3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C24860-296F-499C-A18B-987608CCEE3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59" y="4401848"/>
            <a:ext cx="308653" cy="306816"/>
          </a:xfrm>
          <a:prstGeom prst="rect">
            <a:avLst/>
          </a:prstGeom>
        </p:spPr>
      </p:pic>
      <p:sp>
        <p:nvSpPr>
          <p:cNvPr id="300" name="Google Shape;300;p2"/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Βασικές Περιοχές </a:t>
            </a:r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Βιοϊατρικής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Μηχανικής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B3E126-1EC9-4E77-91C0-1C9EE78CB698}"/>
              </a:ext>
            </a:extLst>
          </p:cNvPr>
          <p:cNvSpPr/>
          <p:nvPr/>
        </p:nvSpPr>
        <p:spPr>
          <a:xfrm>
            <a:off x="5372098" y="3234100"/>
            <a:ext cx="2134392" cy="2134392"/>
          </a:xfrm>
          <a:prstGeom prst="ellipse">
            <a:avLst/>
          </a:prstGeom>
          <a:solidFill>
            <a:srgbClr val="A1C6CB"/>
          </a:solidFill>
          <a:ln w="825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1AAAD4-E09D-4564-A4BC-A27EF4A1354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2000" contrast="18000"/>
          </a:blip>
          <a:stretch>
            <a:fillRect/>
          </a:stretch>
        </p:blipFill>
        <p:spPr>
          <a:xfrm>
            <a:off x="5754258" y="3740030"/>
            <a:ext cx="1419387" cy="132363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57D225-23E1-4B3D-80B8-E46419D4E262}"/>
              </a:ext>
            </a:extLst>
          </p:cNvPr>
          <p:cNvCxnSpPr>
            <a:cxnSpLocks/>
          </p:cNvCxnSpPr>
          <p:nvPr/>
        </p:nvCxnSpPr>
        <p:spPr>
          <a:xfrm flipH="1">
            <a:off x="5311140" y="4729814"/>
            <a:ext cx="198155" cy="6858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A688EC3-B6F2-42F8-9564-F4641E546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90" y="2216875"/>
            <a:ext cx="654806" cy="611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737072-47AE-4AB0-8CD6-C0370F4FB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413" y="2740254"/>
            <a:ext cx="1038828" cy="6887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C9FED-0151-47C7-896F-B509509DB1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1453" y="4729814"/>
            <a:ext cx="655118" cy="5343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612E1D-C41B-456E-BDB8-FAA8A03685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1528" y="5830294"/>
            <a:ext cx="535532" cy="64670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DDFB962F-ECFA-4448-BB79-F0EE660D3C84}"/>
              </a:ext>
            </a:extLst>
          </p:cNvPr>
          <p:cNvSpPr/>
          <p:nvPr/>
        </p:nvSpPr>
        <p:spPr>
          <a:xfrm>
            <a:off x="4279205" y="4473783"/>
            <a:ext cx="1046414" cy="1046414"/>
          </a:xfrm>
          <a:prstGeom prst="ellipse">
            <a:avLst/>
          </a:prstGeom>
          <a:solidFill>
            <a:srgbClr val="8DC5A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C8B8DB-7815-4B07-9978-1F559E95C344}"/>
              </a:ext>
            </a:extLst>
          </p:cNvPr>
          <p:cNvSpPr txBox="1"/>
          <p:nvPr/>
        </p:nvSpPr>
        <p:spPr>
          <a:xfrm>
            <a:off x="2523468" y="5183826"/>
            <a:ext cx="2278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dirty="0"/>
              <a:t>Τηλεϊατρική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72BC5D5-F814-4DDB-ABBD-7979DC8286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83000"/>
                    </a14:imgEffect>
                    <a14:imgEffect>
                      <a14:colorTemperature colorTemp="9718"/>
                    </a14:imgEffect>
                    <a14:imgEffect>
                      <a14:saturation sat="399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24" y="4768371"/>
            <a:ext cx="520734" cy="52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38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0;p2">
            <a:extLst>
              <a:ext uri="{FF2B5EF4-FFF2-40B4-BE49-F238E27FC236}">
                <a16:creationId xmlns:a16="http://schemas.microsoft.com/office/drawing/2014/main" id="{EDBDA0CE-485F-4FCC-A79E-8C101AF7C0F2}"/>
              </a:ext>
            </a:extLst>
          </p:cNvPr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Τηλεϊατρική</a:t>
            </a:r>
          </a:p>
        </p:txBody>
      </p:sp>
      <p:sp>
        <p:nvSpPr>
          <p:cNvPr id="5" name="Google Shape;335;p6">
            <a:extLst>
              <a:ext uri="{FF2B5EF4-FFF2-40B4-BE49-F238E27FC236}">
                <a16:creationId xmlns:a16="http://schemas.microsoft.com/office/drawing/2014/main" id="{319E45B2-7F88-4568-B23A-344B03A1AE6A}"/>
              </a:ext>
            </a:extLst>
          </p:cNvPr>
          <p:cNvSpPr/>
          <p:nvPr/>
        </p:nvSpPr>
        <p:spPr>
          <a:xfrm>
            <a:off x="3969524" y="2112858"/>
            <a:ext cx="7766640" cy="2676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600"/>
              <a:buFont typeface="Noto Sans Symbols"/>
              <a:buChar char="⦿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Ονομάζεται αλλιώς  “</a:t>
            </a:r>
            <a:r>
              <a:rPr lang="el-GR" sz="2400" b="0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telehealth</a:t>
            </a: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” ή “e-</a:t>
            </a:r>
            <a:r>
              <a:rPr lang="el-GR" sz="2400" b="0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health</a:t>
            </a: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” και “m-</a:t>
            </a:r>
            <a:r>
              <a:rPr lang="el-GR" sz="2400" b="0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health</a:t>
            </a: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”.</a:t>
            </a: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600"/>
              <a:buFont typeface="Noto Sans Symbols"/>
              <a:buChar char="⦿"/>
            </a:pPr>
            <a:endParaRPr lang="el-GR" sz="24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600"/>
              <a:buFont typeface="Noto Sans Symbols"/>
              <a:buChar char="⦿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Περιλαμβάνει τη μεταφορά ηλεκτρονικών ιατρικών πληροφοριών από έναν τόπο σε άλλον με σκοπό τη διάγνωση και θεραπεία ασθενών σε απομακρυσμένες περιοχές. </a:t>
            </a:r>
            <a:endParaRPr lang="el-GR" sz="24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B43501-4297-484E-8E13-F9178BD7DA81}"/>
              </a:ext>
            </a:extLst>
          </p:cNvPr>
          <p:cNvSpPr/>
          <p:nvPr/>
        </p:nvSpPr>
        <p:spPr>
          <a:xfrm>
            <a:off x="1777314" y="899266"/>
            <a:ext cx="942975" cy="8953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745FB3F-277F-46B1-8CF0-7DF16FBCCE47}"/>
              </a:ext>
            </a:extLst>
          </p:cNvPr>
          <p:cNvSpPr/>
          <p:nvPr/>
        </p:nvSpPr>
        <p:spPr>
          <a:xfrm>
            <a:off x="1377949" y="2312883"/>
            <a:ext cx="1839786" cy="1839786"/>
          </a:xfrm>
          <a:prstGeom prst="ellipse">
            <a:avLst/>
          </a:prstGeom>
          <a:solidFill>
            <a:srgbClr val="8DC5A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A14BFD-2507-4A56-910B-1F86803A9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3000"/>
                    </a14:imgEffect>
                    <a14:imgEffect>
                      <a14:colorTemperature colorTemp="9718"/>
                    </a14:imgEffect>
                    <a14:imgEffect>
                      <a14:saturation sat="399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68" y="2846326"/>
            <a:ext cx="915545" cy="91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1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0;p2">
            <a:extLst>
              <a:ext uri="{FF2B5EF4-FFF2-40B4-BE49-F238E27FC236}">
                <a16:creationId xmlns:a16="http://schemas.microsoft.com/office/drawing/2014/main" id="{EDBDA0CE-485F-4FCC-A79E-8C101AF7C0F2}"/>
              </a:ext>
            </a:extLst>
          </p:cNvPr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Τηλεϊατρική</a:t>
            </a:r>
          </a:p>
        </p:txBody>
      </p:sp>
      <p:sp>
        <p:nvSpPr>
          <p:cNvPr id="5" name="Google Shape;335;p6">
            <a:extLst>
              <a:ext uri="{FF2B5EF4-FFF2-40B4-BE49-F238E27FC236}">
                <a16:creationId xmlns:a16="http://schemas.microsoft.com/office/drawing/2014/main" id="{319E45B2-7F88-4568-B23A-344B03A1AE6A}"/>
              </a:ext>
            </a:extLst>
          </p:cNvPr>
          <p:cNvSpPr/>
          <p:nvPr/>
        </p:nvSpPr>
        <p:spPr>
          <a:xfrm>
            <a:off x="914399" y="1665183"/>
            <a:ext cx="11059889" cy="2553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600"/>
              <a:buFont typeface="Noto Sans Symbols"/>
              <a:buChar char="⦿"/>
            </a:pPr>
            <a:r>
              <a:rPr lang="el-GR" sz="20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Περιλαμβάνει τη χρήση ιατρικών συσκευών απευθείας συνδεδεμένων, την εφαρμογή τεχνολογίας τηλεπικοινωνιών, συστημάτων </a:t>
            </a:r>
            <a:r>
              <a:rPr lang="el-GR" sz="2000" b="0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video-conferencing</a:t>
            </a:r>
            <a:r>
              <a:rPr lang="el-GR" sz="20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και δικτύου υπολογιστών.  </a:t>
            </a:r>
            <a:endParaRPr lang="el-GR" sz="20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600"/>
              <a:buFont typeface="Noto Sans Symbols"/>
              <a:buChar char="⦿"/>
            </a:pPr>
            <a:r>
              <a:rPr lang="el-GR" sz="20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Εφαρμογές για τη συγκέντρωση ιατρικών πληροφοριών (EHR) και τη χρήση τους στην ανάπτυξη συστημάτων Τεχνητής νοημοσύνης.</a:t>
            </a:r>
            <a:endParaRPr lang="el-GR" sz="20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600"/>
              <a:buFont typeface="Noto Sans Symbols"/>
              <a:buChar char="⦿"/>
            </a:pPr>
            <a:r>
              <a:rPr lang="el-GR" sz="2000" b="0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Big</a:t>
            </a:r>
            <a:r>
              <a:rPr lang="el-GR" sz="20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b="0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r>
              <a:rPr lang="el-GR" sz="20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Ανάλυση Μεγάλων Δεδομένων για την απομακρυσμένη διάγνωση και την πρόβλεψη των απαιτήσεων.</a:t>
            </a:r>
            <a:endParaRPr lang="el-GR" sz="20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600"/>
              <a:buFont typeface="Noto Sans Symbols"/>
              <a:buChar char="⦿"/>
            </a:pPr>
            <a:r>
              <a:rPr lang="el-GR" sz="2000" b="0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Chatbots</a:t>
            </a:r>
            <a:r>
              <a:rPr lang="el-GR" sz="20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για την διαχείριση των ασθενών.</a:t>
            </a:r>
            <a:endParaRPr lang="el-GR" sz="20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600"/>
              <a:buFont typeface="Noto Sans Symbols"/>
              <a:buChar char="⦿"/>
            </a:pPr>
            <a:r>
              <a:rPr lang="el-GR" sz="2000" b="0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Τηλερομποτική</a:t>
            </a:r>
            <a:endParaRPr lang="el-GR" sz="20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B43501-4297-484E-8E13-F9178BD7DA81}"/>
              </a:ext>
            </a:extLst>
          </p:cNvPr>
          <p:cNvSpPr/>
          <p:nvPr/>
        </p:nvSpPr>
        <p:spPr>
          <a:xfrm>
            <a:off x="1777314" y="899266"/>
            <a:ext cx="942975" cy="8953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Improving Quality of Care: Telemedicine and Virtual Care during and post  COVID-19 - A PANCAP - PAHO Webinar - PAHO/WHO | Pan American Health  Organization">
            <a:extLst>
              <a:ext uri="{FF2B5EF4-FFF2-40B4-BE49-F238E27FC236}">
                <a16:creationId xmlns:a16="http://schemas.microsoft.com/office/drawing/2014/main" id="{ED1A59C4-5DCF-469F-A621-F228C3990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85" y="4576942"/>
            <a:ext cx="2849208" cy="190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obot surgery could be the future of remote health care | Fortune">
            <a:extLst>
              <a:ext uri="{FF2B5EF4-FFF2-40B4-BE49-F238E27FC236}">
                <a16:creationId xmlns:a16="http://schemas.microsoft.com/office/drawing/2014/main" id="{9EFFF27C-0C1A-4D43-8A97-3C29E290F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1" b="3405"/>
          <a:stretch/>
        </p:blipFill>
        <p:spPr bwMode="auto">
          <a:xfrm>
            <a:off x="7617980" y="4594367"/>
            <a:ext cx="2545195" cy="190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394;p12">
            <a:extLst>
              <a:ext uri="{FF2B5EF4-FFF2-40B4-BE49-F238E27FC236}">
                <a16:creationId xmlns:a16="http://schemas.microsoft.com/office/drawing/2014/main" id="{8CBF8F57-7A84-4272-B675-CF2D90F50F7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3899" y="4576942"/>
            <a:ext cx="2695075" cy="18738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5781587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C24860-296F-499C-A18B-987608CCEE3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59" y="4401848"/>
            <a:ext cx="308653" cy="306816"/>
          </a:xfrm>
          <a:prstGeom prst="rect">
            <a:avLst/>
          </a:prstGeom>
        </p:spPr>
      </p:pic>
      <p:sp>
        <p:nvSpPr>
          <p:cNvPr id="300" name="Google Shape;300;p2"/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Βασικές Περιοχές </a:t>
            </a:r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Βιοϊατρικής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Μηχανικής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B3E126-1EC9-4E77-91C0-1C9EE78CB698}"/>
              </a:ext>
            </a:extLst>
          </p:cNvPr>
          <p:cNvSpPr/>
          <p:nvPr/>
        </p:nvSpPr>
        <p:spPr>
          <a:xfrm>
            <a:off x="5372098" y="3234100"/>
            <a:ext cx="2134392" cy="2134392"/>
          </a:xfrm>
          <a:prstGeom prst="ellipse">
            <a:avLst/>
          </a:prstGeom>
          <a:solidFill>
            <a:srgbClr val="A1C6CB"/>
          </a:solidFill>
          <a:ln w="825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1AAAD4-E09D-4564-A4BC-A27EF4A1354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2000" contrast="18000"/>
          </a:blip>
          <a:stretch>
            <a:fillRect/>
          </a:stretch>
        </p:blipFill>
        <p:spPr>
          <a:xfrm>
            <a:off x="5754258" y="3740030"/>
            <a:ext cx="1419387" cy="132363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57D225-23E1-4B3D-80B8-E46419D4E262}"/>
              </a:ext>
            </a:extLst>
          </p:cNvPr>
          <p:cNvCxnSpPr>
            <a:cxnSpLocks/>
          </p:cNvCxnSpPr>
          <p:nvPr/>
        </p:nvCxnSpPr>
        <p:spPr>
          <a:xfrm flipH="1">
            <a:off x="5311140" y="4729814"/>
            <a:ext cx="198155" cy="6858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A688EC3-B6F2-42F8-9564-F4641E546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90" y="2216875"/>
            <a:ext cx="654806" cy="611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737072-47AE-4AB0-8CD6-C0370F4FB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413" y="2740254"/>
            <a:ext cx="1038828" cy="6887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C9FED-0151-47C7-896F-B509509DB1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1453" y="4729814"/>
            <a:ext cx="655118" cy="5343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612E1D-C41B-456E-BDB8-FAA8A03685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1528" y="5830294"/>
            <a:ext cx="535532" cy="64670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DDFB962F-ECFA-4448-BB79-F0EE660D3C84}"/>
              </a:ext>
            </a:extLst>
          </p:cNvPr>
          <p:cNvSpPr/>
          <p:nvPr/>
        </p:nvSpPr>
        <p:spPr>
          <a:xfrm>
            <a:off x="4279205" y="4473783"/>
            <a:ext cx="1046414" cy="1046414"/>
          </a:xfrm>
          <a:prstGeom prst="ellipse">
            <a:avLst/>
          </a:prstGeom>
          <a:solidFill>
            <a:srgbClr val="8DC5A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72BC5D5-F814-4DDB-ABBD-7979DC8286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83000"/>
                    </a14:imgEffect>
                    <a14:imgEffect>
                      <a14:colorTemperature colorTemp="9718"/>
                    </a14:imgEffect>
                    <a14:imgEffect>
                      <a14:saturation sat="399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24" y="4768371"/>
            <a:ext cx="520734" cy="52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5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C24860-296F-499C-A18B-987608CCEE3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59" y="4401848"/>
            <a:ext cx="308653" cy="306816"/>
          </a:xfrm>
          <a:prstGeom prst="rect">
            <a:avLst/>
          </a:prstGeom>
        </p:spPr>
      </p:pic>
      <p:sp>
        <p:nvSpPr>
          <p:cNvPr id="300" name="Google Shape;300;p2"/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Βασικές Περιοχές </a:t>
            </a:r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Βιοϊατρικής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Μηχανικής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B3E126-1EC9-4E77-91C0-1C9EE78CB698}"/>
              </a:ext>
            </a:extLst>
          </p:cNvPr>
          <p:cNvSpPr/>
          <p:nvPr/>
        </p:nvSpPr>
        <p:spPr>
          <a:xfrm>
            <a:off x="5372098" y="3234100"/>
            <a:ext cx="2134392" cy="2134392"/>
          </a:xfrm>
          <a:prstGeom prst="ellipse">
            <a:avLst/>
          </a:prstGeom>
          <a:solidFill>
            <a:srgbClr val="A1C6CB"/>
          </a:solidFill>
          <a:ln w="825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1AAAD4-E09D-4564-A4BC-A27EF4A1354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2000" contrast="18000"/>
          </a:blip>
          <a:stretch>
            <a:fillRect/>
          </a:stretch>
        </p:blipFill>
        <p:spPr>
          <a:xfrm>
            <a:off x="5754258" y="3740030"/>
            <a:ext cx="1419387" cy="132363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57D225-23E1-4B3D-80B8-E46419D4E262}"/>
              </a:ext>
            </a:extLst>
          </p:cNvPr>
          <p:cNvCxnSpPr>
            <a:cxnSpLocks/>
            <a:endCxn id="17" idx="5"/>
          </p:cNvCxnSpPr>
          <p:nvPr/>
        </p:nvCxnSpPr>
        <p:spPr>
          <a:xfrm flipH="1" flipV="1">
            <a:off x="5363949" y="3492334"/>
            <a:ext cx="190636" cy="153246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A688EC3-B6F2-42F8-9564-F4641E546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90" y="2216875"/>
            <a:ext cx="654806" cy="611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737072-47AE-4AB0-8CD6-C0370F4FB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413" y="2740254"/>
            <a:ext cx="1038828" cy="6887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C9FED-0151-47C7-896F-B509509DB1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1453" y="4729814"/>
            <a:ext cx="655118" cy="5343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612E1D-C41B-456E-BDB8-FAA8A03685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1528" y="5830294"/>
            <a:ext cx="535532" cy="64670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DDFB962F-ECFA-4448-BB79-F0EE660D3C84}"/>
              </a:ext>
            </a:extLst>
          </p:cNvPr>
          <p:cNvSpPr/>
          <p:nvPr/>
        </p:nvSpPr>
        <p:spPr>
          <a:xfrm>
            <a:off x="4470779" y="2599164"/>
            <a:ext cx="1046414" cy="1046414"/>
          </a:xfrm>
          <a:prstGeom prst="ellipse">
            <a:avLst/>
          </a:prstGeom>
          <a:solidFill>
            <a:srgbClr val="8DC5A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72BC5D5-F814-4DDB-ABBD-7979DC8286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83000"/>
                    </a14:imgEffect>
                    <a14:imgEffect>
                      <a14:colorTemperature colorTemp="9718"/>
                    </a14:imgEffect>
                    <a14:imgEffect>
                      <a14:saturation sat="399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24" y="4768371"/>
            <a:ext cx="520734" cy="5207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050B58-DCB8-47B9-A5E8-6A300781F0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812" y="2813805"/>
            <a:ext cx="253446" cy="6459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F788B7-6E40-424B-9022-A2F3A4E86FF2}"/>
              </a:ext>
            </a:extLst>
          </p:cNvPr>
          <p:cNvSpPr txBox="1"/>
          <p:nvPr/>
        </p:nvSpPr>
        <p:spPr>
          <a:xfrm>
            <a:off x="2893925" y="3599430"/>
            <a:ext cx="2278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dirty="0" err="1"/>
              <a:t>Βιο</a:t>
            </a:r>
            <a:r>
              <a:rPr lang="el-GR" sz="1800" dirty="0"/>
              <a:t>-πληροφορική (</a:t>
            </a:r>
            <a:r>
              <a:rPr lang="en-US" sz="1800" dirty="0"/>
              <a:t>Bioinformatics) </a:t>
            </a:r>
          </a:p>
        </p:txBody>
      </p:sp>
    </p:spTree>
    <p:extLst>
      <p:ext uri="{BB962C8B-B14F-4D97-AF65-F5344CB8AC3E}">
        <p14:creationId xmlns:p14="http://schemas.microsoft.com/office/powerpoint/2010/main" val="1533845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0;p2">
            <a:extLst>
              <a:ext uri="{FF2B5EF4-FFF2-40B4-BE49-F238E27FC236}">
                <a16:creationId xmlns:a16="http://schemas.microsoft.com/office/drawing/2014/main" id="{EDBDA0CE-485F-4FCC-A79E-8C101AF7C0F2}"/>
              </a:ext>
            </a:extLst>
          </p:cNvPr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-πληροφορική (</a:t>
            </a:r>
            <a:r>
              <a:rPr lang="en-US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Bioinformatics) </a:t>
            </a:r>
          </a:p>
        </p:txBody>
      </p:sp>
      <p:sp>
        <p:nvSpPr>
          <p:cNvPr id="5" name="Google Shape;335;p6">
            <a:extLst>
              <a:ext uri="{FF2B5EF4-FFF2-40B4-BE49-F238E27FC236}">
                <a16:creationId xmlns:a16="http://schemas.microsoft.com/office/drawing/2014/main" id="{319E45B2-7F88-4568-B23A-344B03A1AE6A}"/>
              </a:ext>
            </a:extLst>
          </p:cNvPr>
          <p:cNvSpPr/>
          <p:nvPr/>
        </p:nvSpPr>
        <p:spPr>
          <a:xfrm>
            <a:off x="3969524" y="2112858"/>
            <a:ext cx="7766640" cy="341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600"/>
              <a:buFont typeface="Noto Sans Symbols"/>
              <a:buChar char="⦿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Είναι η περιοχή της </a:t>
            </a:r>
            <a:r>
              <a:rPr lang="el-GR" sz="2400" b="0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</a:t>
            </a: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-ιατρικής όπου η επιστήμη της βιολογίας, η επιστήμη των υπολογιστών και της πληροφορικής ενώνονται με σκοπό την οργάνωση, διαχείριση και εν τέλει την κατανόηση της πληροφορίας που συνδέεται με </a:t>
            </a:r>
            <a:r>
              <a:rPr lang="el-GR" sz="2400" b="0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βιομόρια</a:t>
            </a: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lang="en-US" sz="2400" b="0" strike="noStrik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600"/>
              <a:buFont typeface="Noto Sans Symbols"/>
              <a:buChar char="⦿"/>
            </a:pPr>
            <a:endParaRPr lang="el-GR" sz="24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600"/>
              <a:buFont typeface="Noto Sans Symbols"/>
              <a:buChar char="⦿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Επιτρέπει την εφαρμογή υπολογιστικών μεθόδων και τεχνικών για τη συλλογή και ανάλυση βιολογικών δεδομένων. </a:t>
            </a:r>
            <a:endParaRPr lang="el-GR" sz="24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B43501-4297-484E-8E13-F9178BD7DA81}"/>
              </a:ext>
            </a:extLst>
          </p:cNvPr>
          <p:cNvSpPr/>
          <p:nvPr/>
        </p:nvSpPr>
        <p:spPr>
          <a:xfrm>
            <a:off x="1777314" y="899266"/>
            <a:ext cx="942975" cy="8953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429D2E-9C61-4C90-9758-C5A8EE39214D}"/>
              </a:ext>
            </a:extLst>
          </p:cNvPr>
          <p:cNvSpPr/>
          <p:nvPr/>
        </p:nvSpPr>
        <p:spPr>
          <a:xfrm>
            <a:off x="1582780" y="2417701"/>
            <a:ext cx="1839787" cy="1839787"/>
          </a:xfrm>
          <a:prstGeom prst="ellipse">
            <a:avLst/>
          </a:prstGeom>
          <a:solidFill>
            <a:srgbClr val="8DC5A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FFFC7B-CF4A-458A-9033-3FE72908F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870" y="2769719"/>
            <a:ext cx="445605" cy="113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86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0;p2">
            <a:extLst>
              <a:ext uri="{FF2B5EF4-FFF2-40B4-BE49-F238E27FC236}">
                <a16:creationId xmlns:a16="http://schemas.microsoft.com/office/drawing/2014/main" id="{EDBDA0CE-485F-4FCC-A79E-8C101AF7C0F2}"/>
              </a:ext>
            </a:extLst>
          </p:cNvPr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-πληροφορική (</a:t>
            </a:r>
            <a:r>
              <a:rPr lang="en-US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Bioinformatics) </a:t>
            </a:r>
          </a:p>
        </p:txBody>
      </p:sp>
      <p:sp>
        <p:nvSpPr>
          <p:cNvPr id="5" name="Google Shape;335;p6">
            <a:extLst>
              <a:ext uri="{FF2B5EF4-FFF2-40B4-BE49-F238E27FC236}">
                <a16:creationId xmlns:a16="http://schemas.microsoft.com/office/drawing/2014/main" id="{319E45B2-7F88-4568-B23A-344B03A1AE6A}"/>
              </a:ext>
            </a:extLst>
          </p:cNvPr>
          <p:cNvSpPr/>
          <p:nvPr/>
        </p:nvSpPr>
        <p:spPr>
          <a:xfrm>
            <a:off x="766618" y="2112858"/>
            <a:ext cx="10969546" cy="1937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600"/>
              <a:buFont typeface="Noto Sans Symbols"/>
              <a:buChar char="⦿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Εφαρμογή τεχνικών για τη διαχείριση και εύρεση αλληλουχιών γονιδίων σε υπάρχουσες βάσεις δεδομένων</a:t>
            </a:r>
            <a:endParaRPr lang="el-GR" sz="24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600"/>
              <a:buFont typeface="Noto Sans Symbols"/>
              <a:buChar char="⦿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Χρήση TN για την εξέταση και αναγνώριση των μεταλλάξεων που προκαλούν την ασθένεια.</a:t>
            </a:r>
            <a:endParaRPr lang="el-GR" sz="24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600"/>
              <a:buFont typeface="Noto Sans Symbols"/>
              <a:buChar char="⦿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Χρήση TN για το σχεδιασμό της θεραπείας.</a:t>
            </a:r>
            <a:endParaRPr lang="el-GR" sz="24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B43501-4297-484E-8E13-F9178BD7DA81}"/>
              </a:ext>
            </a:extLst>
          </p:cNvPr>
          <p:cNvSpPr/>
          <p:nvPr/>
        </p:nvSpPr>
        <p:spPr>
          <a:xfrm>
            <a:off x="1777314" y="899266"/>
            <a:ext cx="942975" cy="8953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405;p13">
            <a:extLst>
              <a:ext uri="{FF2B5EF4-FFF2-40B4-BE49-F238E27FC236}">
                <a16:creationId xmlns:a16="http://schemas.microsoft.com/office/drawing/2014/main" id="{E5AFF508-9D2A-4207-A26D-E150972B814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6796" y="4376211"/>
            <a:ext cx="4925240" cy="248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EC4265-C5C0-4A1B-94CE-B48BDCC48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5" y="4376211"/>
            <a:ext cx="2406169" cy="24061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B4BF12-92B5-4B48-8D21-83A47CF723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6"/>
          <a:stretch/>
        </p:blipFill>
        <p:spPr>
          <a:xfrm>
            <a:off x="7964736" y="4368638"/>
            <a:ext cx="3451409" cy="241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4750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C24860-296F-499C-A18B-987608CCEE3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59" y="4401848"/>
            <a:ext cx="308653" cy="306816"/>
          </a:xfrm>
          <a:prstGeom prst="rect">
            <a:avLst/>
          </a:prstGeom>
        </p:spPr>
      </p:pic>
      <p:sp>
        <p:nvSpPr>
          <p:cNvPr id="300" name="Google Shape;300;p2"/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Βασικές Περιοχές </a:t>
            </a:r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Βιοϊατρικής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Μηχανικής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B3E126-1EC9-4E77-91C0-1C9EE78CB698}"/>
              </a:ext>
            </a:extLst>
          </p:cNvPr>
          <p:cNvSpPr/>
          <p:nvPr/>
        </p:nvSpPr>
        <p:spPr>
          <a:xfrm>
            <a:off x="5372098" y="3234100"/>
            <a:ext cx="2134392" cy="2134392"/>
          </a:xfrm>
          <a:prstGeom prst="ellipse">
            <a:avLst/>
          </a:prstGeom>
          <a:solidFill>
            <a:srgbClr val="A1C6CB"/>
          </a:solidFill>
          <a:ln w="825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1AAAD4-E09D-4564-A4BC-A27EF4A1354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2000" contrast="18000"/>
          </a:blip>
          <a:stretch>
            <a:fillRect/>
          </a:stretch>
        </p:blipFill>
        <p:spPr>
          <a:xfrm>
            <a:off x="5754258" y="3740030"/>
            <a:ext cx="1419387" cy="132363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57D225-23E1-4B3D-80B8-E46419D4E262}"/>
              </a:ext>
            </a:extLst>
          </p:cNvPr>
          <p:cNvCxnSpPr>
            <a:cxnSpLocks/>
            <a:endCxn id="17" idx="5"/>
          </p:cNvCxnSpPr>
          <p:nvPr/>
        </p:nvCxnSpPr>
        <p:spPr>
          <a:xfrm flipH="1" flipV="1">
            <a:off x="5363949" y="3492334"/>
            <a:ext cx="190636" cy="153246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A688EC3-B6F2-42F8-9564-F4641E546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90" y="2216875"/>
            <a:ext cx="654806" cy="611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737072-47AE-4AB0-8CD6-C0370F4FB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413" y="2740254"/>
            <a:ext cx="1038828" cy="6887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C9FED-0151-47C7-896F-B509509DB1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1453" y="4729814"/>
            <a:ext cx="655118" cy="5343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612E1D-C41B-456E-BDB8-FAA8A03685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1528" y="5830294"/>
            <a:ext cx="535532" cy="64670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DDFB962F-ECFA-4448-BB79-F0EE660D3C84}"/>
              </a:ext>
            </a:extLst>
          </p:cNvPr>
          <p:cNvSpPr/>
          <p:nvPr/>
        </p:nvSpPr>
        <p:spPr>
          <a:xfrm>
            <a:off x="4470779" y="2599164"/>
            <a:ext cx="1046414" cy="1046414"/>
          </a:xfrm>
          <a:prstGeom prst="ellipse">
            <a:avLst/>
          </a:prstGeom>
          <a:solidFill>
            <a:srgbClr val="8DC5A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72BC5D5-F814-4DDB-ABBD-7979DC8286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83000"/>
                    </a14:imgEffect>
                    <a14:imgEffect>
                      <a14:colorTemperature colorTemp="9718"/>
                    </a14:imgEffect>
                    <a14:imgEffect>
                      <a14:saturation sat="399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24" y="4768371"/>
            <a:ext cx="520734" cy="5207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050B58-DCB8-47B9-A5E8-6A300781F0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812" y="2813805"/>
            <a:ext cx="253446" cy="6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2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"/>
          <p:cNvSpPr/>
          <p:nvPr/>
        </p:nvSpPr>
        <p:spPr>
          <a:xfrm>
            <a:off x="2048055" y="381000"/>
            <a:ext cx="7772040" cy="99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ΒΙΟΪΑΤΡΙΚΗ ΜΗΧΑΝΙΚΗ</a:t>
            </a:r>
          </a:p>
        </p:txBody>
      </p:sp>
      <p:sp>
        <p:nvSpPr>
          <p:cNvPr id="301" name="Google Shape;301;p2"/>
          <p:cNvSpPr/>
          <p:nvPr/>
        </p:nvSpPr>
        <p:spPr>
          <a:xfrm>
            <a:off x="3222627" y="2095499"/>
            <a:ext cx="7899400" cy="45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022"/>
              <a:buFont typeface="Noto Sans Symbols"/>
              <a:buChar char="⦿"/>
            </a:pPr>
            <a:r>
              <a:rPr lang="el-GR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Η </a:t>
            </a:r>
            <a:r>
              <a:rPr lang="el-GR" sz="20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Βιοϊατρική</a:t>
            </a:r>
            <a:r>
              <a:rPr lang="el-GR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Μηχανική συνδυάζει και εφαρμόζει: </a:t>
            </a:r>
            <a:endParaRPr lang="el-GR" sz="20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951120" marR="0" lvl="1" indent="-45684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891"/>
              <a:buFont typeface="Courier New"/>
              <a:buChar char="o"/>
            </a:pPr>
            <a:r>
              <a:rPr lang="el-GR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Αρχές και μεθόδους της Μηχανικής </a:t>
            </a:r>
            <a:endParaRPr lang="el-GR" sz="16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951120" marR="0" lvl="1" indent="-45684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891"/>
              <a:buFont typeface="Courier New"/>
              <a:buChar char="o"/>
            </a:pPr>
            <a:r>
              <a:rPr lang="el-GR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Τεχνικές από το χώρο των θετικών επιστημών (φυσική, χημεία, μαθηματικά)</a:t>
            </a:r>
            <a:endParaRPr lang="el-GR" sz="16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951120" marR="0" lvl="1" indent="-45684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891"/>
              <a:buFont typeface="Courier New"/>
              <a:buChar char="o"/>
            </a:pPr>
            <a:r>
              <a:rPr lang="el-GR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Τεχνολογίες από το χώρο της Βιολογίας και της Ιατρικής</a:t>
            </a:r>
            <a:endParaRPr lang="el-GR" sz="16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l-GR" sz="16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022"/>
              <a:buFont typeface="Noto Sans Symbols"/>
              <a:buChar char="⦿"/>
            </a:pPr>
            <a:r>
              <a:rPr lang="el-GR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Έχει επεκταθεί σε όλους τους τομείς της μηχανικής χρησιμοποιώντας τις αρχές και τις τεχνολογίες της σε αντικείμενα σχετικά με:</a:t>
            </a:r>
            <a:endParaRPr lang="el-GR" sz="20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951120" marR="0" lvl="1" indent="-45684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891"/>
              <a:buFont typeface="Courier New"/>
              <a:buChar char="o"/>
            </a:pPr>
            <a:r>
              <a:rPr lang="el-GR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Την πληροφορική στο χώρο της υγείας</a:t>
            </a:r>
            <a:endParaRPr lang="el-GR" sz="16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951120" marR="0" lvl="1" indent="-45684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891"/>
              <a:buFont typeface="Courier New"/>
              <a:buChar char="o"/>
            </a:pPr>
            <a:r>
              <a:rPr lang="el-GR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Την επεξεργασία και ανάλυση </a:t>
            </a:r>
            <a:r>
              <a:rPr lang="el-GR" sz="16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βιοϊατρικών</a:t>
            </a:r>
            <a:r>
              <a:rPr lang="el-GR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σημάτων και εικόνων</a:t>
            </a:r>
            <a:endParaRPr lang="el-GR" sz="16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951120" marR="0" lvl="1" indent="-45684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891"/>
              <a:buFont typeface="Courier New"/>
              <a:buChar char="o"/>
            </a:pPr>
            <a:r>
              <a:rPr lang="el-GR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Τις εφαρμογές της τεχνητής νοημοσύνης στην ιατρική και τη βιολογία</a:t>
            </a:r>
            <a:endParaRPr lang="el-GR" sz="16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951120" marR="0" lvl="1" indent="-45684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891"/>
              <a:buFont typeface="Courier New"/>
              <a:buChar char="o"/>
            </a:pPr>
            <a:r>
              <a:rPr lang="el-GR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Τις εφαρμογές της ρομποτικής στην ιατρική και τη </a:t>
            </a:r>
            <a:r>
              <a:rPr lang="el-GR" sz="16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νανοτεχνολογία</a:t>
            </a:r>
            <a:r>
              <a:rPr lang="el-GR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καθώς και</a:t>
            </a:r>
            <a:endParaRPr lang="el-GR" sz="16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951120" marR="0" lvl="1" indent="-45684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891"/>
              <a:buFont typeface="Courier New"/>
              <a:buChar char="o"/>
            </a:pPr>
            <a:r>
              <a:rPr lang="el-GR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Στο σχεδιασμό και ανάπτυξη προϊόντων χρήση στις διαδικασίες διάγνωσης και θεραπείας ασθενειών</a:t>
            </a:r>
            <a:endParaRPr lang="el-GR" sz="16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8D321-AA05-45E5-B5D9-E8150BCCA5E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783931" y="2438399"/>
            <a:ext cx="2438696" cy="2274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4B0D8-B2F2-4255-87AC-D3C7F793A94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515" y="3640719"/>
            <a:ext cx="527760" cy="52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7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C24860-296F-499C-A18B-987608CCEE3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59" y="4401848"/>
            <a:ext cx="308653" cy="306816"/>
          </a:xfrm>
          <a:prstGeom prst="rect">
            <a:avLst/>
          </a:prstGeom>
        </p:spPr>
      </p:pic>
      <p:sp>
        <p:nvSpPr>
          <p:cNvPr id="300" name="Google Shape;300;p2"/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Βασικές Περιοχές </a:t>
            </a:r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Βιοϊατρικής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Μηχανικής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B3E126-1EC9-4E77-91C0-1C9EE78CB698}"/>
              </a:ext>
            </a:extLst>
          </p:cNvPr>
          <p:cNvSpPr/>
          <p:nvPr/>
        </p:nvSpPr>
        <p:spPr>
          <a:xfrm>
            <a:off x="5372098" y="3234100"/>
            <a:ext cx="2134392" cy="2134392"/>
          </a:xfrm>
          <a:prstGeom prst="ellipse">
            <a:avLst/>
          </a:prstGeom>
          <a:solidFill>
            <a:srgbClr val="A1C6CB"/>
          </a:solidFill>
          <a:ln w="825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1AAAD4-E09D-4564-A4BC-A27EF4A1354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2000" contrast="18000"/>
          </a:blip>
          <a:stretch>
            <a:fillRect/>
          </a:stretch>
        </p:blipFill>
        <p:spPr>
          <a:xfrm>
            <a:off x="5754258" y="3740030"/>
            <a:ext cx="1419387" cy="132363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688EC3-B6F2-42F8-9564-F4641E546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90" y="2216875"/>
            <a:ext cx="654806" cy="611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737072-47AE-4AB0-8CD6-C0370F4FB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413" y="2740254"/>
            <a:ext cx="1038828" cy="6887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C9FED-0151-47C7-896F-B509509DB1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1453" y="4729814"/>
            <a:ext cx="655118" cy="5343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612E1D-C41B-456E-BDB8-FAA8A03685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1528" y="5830294"/>
            <a:ext cx="535532" cy="646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2BC5D5-F814-4DDB-ABBD-7979DC8286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83000"/>
                    </a14:imgEffect>
                    <a14:imgEffect>
                      <a14:colorTemperature colorTemp="9718"/>
                    </a14:imgEffect>
                    <a14:imgEffect>
                      <a14:saturation sat="399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24" y="4768371"/>
            <a:ext cx="520734" cy="5207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050B58-DCB8-47B9-A5E8-6A300781F0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812" y="2813805"/>
            <a:ext cx="253446" cy="6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28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"/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Άλλοι Τομείς </a:t>
            </a:r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Βιοϊατρικής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Μηχανικής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B3E126-1EC9-4E77-91C0-1C9EE78CB698}"/>
              </a:ext>
            </a:extLst>
          </p:cNvPr>
          <p:cNvSpPr/>
          <p:nvPr/>
        </p:nvSpPr>
        <p:spPr>
          <a:xfrm>
            <a:off x="1212974" y="1830097"/>
            <a:ext cx="1670160" cy="1670160"/>
          </a:xfrm>
          <a:prstGeom prst="ellipse">
            <a:avLst/>
          </a:prstGeom>
          <a:solidFill>
            <a:srgbClr val="A1C6CB"/>
          </a:solidFill>
          <a:ln w="825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1AAAD4-E09D-4564-A4BC-A27EF4A1354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2000" contrast="18000"/>
          </a:blip>
          <a:stretch>
            <a:fillRect/>
          </a:stretch>
        </p:blipFill>
        <p:spPr>
          <a:xfrm>
            <a:off x="1492719" y="2217196"/>
            <a:ext cx="1110669" cy="103574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</p:pic>
      <p:sp>
        <p:nvSpPr>
          <p:cNvPr id="18" name="Google Shape;321;p5">
            <a:extLst>
              <a:ext uri="{FF2B5EF4-FFF2-40B4-BE49-F238E27FC236}">
                <a16:creationId xmlns:a16="http://schemas.microsoft.com/office/drawing/2014/main" id="{F31E6B21-70CF-4FCE-92ED-63707FB423A5}"/>
              </a:ext>
            </a:extLst>
          </p:cNvPr>
          <p:cNvSpPr/>
          <p:nvPr/>
        </p:nvSpPr>
        <p:spPr>
          <a:xfrm>
            <a:off x="4166522" y="1761183"/>
            <a:ext cx="6704678" cy="4584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8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Bιο-ανιχνευτές</a:t>
            </a:r>
            <a:endParaRPr sz="28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8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Βιο-τεχνολογία</a:t>
            </a:r>
            <a:endParaRPr sz="28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8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Βιο-υλικά</a:t>
            </a:r>
            <a:endParaRPr sz="28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8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Βιο-νανοτεχνολογία</a:t>
            </a:r>
            <a:endParaRPr sz="28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8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Κλινική Μηχανική</a:t>
            </a:r>
            <a:endParaRPr sz="28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8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Μηχανικών Ιστών</a:t>
            </a:r>
            <a:endParaRPr sz="28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8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Προσθετική – Τεχνικά Όργανα</a:t>
            </a:r>
            <a:endParaRPr sz="28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420480" indent="-383760">
              <a:spcBef>
                <a:spcPts val="600"/>
              </a:spcBef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8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Προσομοίωση Φυσιολογικών Συστημάτων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E9C28-F2D5-4BD7-BC6B-641407CF97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824" y="2767013"/>
            <a:ext cx="240755" cy="23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26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hy Biomedical Engineering is in the Top 40% of Careers for Career  Satisfaction">
            <a:extLst>
              <a:ext uri="{FF2B5EF4-FFF2-40B4-BE49-F238E27FC236}">
                <a16:creationId xmlns:a16="http://schemas.microsoft.com/office/drawing/2014/main" id="{CD977E68-6C3D-4F76-8663-63915B3CA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0" name="Google Shape;300;p2"/>
          <p:cNvSpPr/>
          <p:nvPr/>
        </p:nvSpPr>
        <p:spPr>
          <a:xfrm>
            <a:off x="160256" y="332904"/>
            <a:ext cx="8124184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Προοπτικές Καριέρας </a:t>
            </a:r>
          </a:p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Ως </a:t>
            </a:r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Βιοϊατρικός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Μηχανικός </a:t>
            </a:r>
          </a:p>
        </p:txBody>
      </p:sp>
      <p:sp>
        <p:nvSpPr>
          <p:cNvPr id="18" name="Google Shape;321;p5">
            <a:extLst>
              <a:ext uri="{FF2B5EF4-FFF2-40B4-BE49-F238E27FC236}">
                <a16:creationId xmlns:a16="http://schemas.microsoft.com/office/drawing/2014/main" id="{F31E6B21-70CF-4FCE-92ED-63707FB423A5}"/>
              </a:ext>
            </a:extLst>
          </p:cNvPr>
          <p:cNvSpPr/>
          <p:nvPr/>
        </p:nvSpPr>
        <p:spPr>
          <a:xfrm>
            <a:off x="2969443" y="1761183"/>
            <a:ext cx="7901757" cy="341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Ένας </a:t>
            </a:r>
            <a:r>
              <a:rPr lang="el-GR" sz="1600" dirty="0" err="1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Βιοϊατρικός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Μηχανικός συχνά εμπλέκεται σε ένα πλήθος εργασιών στην κλινική πράξη, όπως:</a:t>
            </a: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Εφαρμογή ιατρικών απεικονιστικών συστημάτων στην κλινική πρακτική.</a:t>
            </a: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Διαχείριση συστημάτων παρακολούθησης ασθενών.</a:t>
            </a: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Εφαρμογή έμπειρων συστημάτων και συστημάτων υποστήριξης της διάγνωσης.</a:t>
            </a: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Σχεδιασμός κλινικών εργαστηρίων. </a:t>
            </a: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Ανάπτυξη και εφαρμογή συστημάτων πληροφορικής στην ιατρική.</a:t>
            </a:r>
          </a:p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endParaRPr lang="el-GR" sz="1600" dirty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Στις προοπτικές καριέρας περιλαμβάνονται εταιρείες </a:t>
            </a:r>
            <a:r>
              <a:rPr lang="el-GR" sz="1600" dirty="0" err="1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βιοϊατρικής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τεχνολογίας, ιδιωτικές κλινικές, δημόσια νοσοκομεία, ερευνητικά κέντρα εκπαιδευτικά ιδρύματα, βιομηχανίες ιατρικών μηχανημάτων και προϊόντων, εταιρείες ιατρικής πληροφορικής, κλπ.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E2832F-F339-4C66-8A9E-A6B81C384C6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colorTemperature colorTemp="6505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33" y="2462731"/>
            <a:ext cx="240755" cy="23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00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hy Biomedical Engineering is in the Top 40% of Careers for Career  Satisfaction">
            <a:extLst>
              <a:ext uri="{FF2B5EF4-FFF2-40B4-BE49-F238E27FC236}">
                <a16:creationId xmlns:a16="http://schemas.microsoft.com/office/drawing/2014/main" id="{CD977E68-6C3D-4F76-8663-63915B3CA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0" name="Google Shape;300;p2"/>
          <p:cNvSpPr/>
          <p:nvPr/>
        </p:nvSpPr>
        <p:spPr>
          <a:xfrm>
            <a:off x="160256" y="332904"/>
            <a:ext cx="8124184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Προοπτικές Καριέρας </a:t>
            </a:r>
          </a:p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Ως </a:t>
            </a:r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Βιοϊατρικός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Μηχανικός </a:t>
            </a:r>
          </a:p>
        </p:txBody>
      </p:sp>
      <p:sp>
        <p:nvSpPr>
          <p:cNvPr id="18" name="Google Shape;321;p5">
            <a:extLst>
              <a:ext uri="{FF2B5EF4-FFF2-40B4-BE49-F238E27FC236}">
                <a16:creationId xmlns:a16="http://schemas.microsoft.com/office/drawing/2014/main" id="{F31E6B21-70CF-4FCE-92ED-63707FB423A5}"/>
              </a:ext>
            </a:extLst>
          </p:cNvPr>
          <p:cNvSpPr/>
          <p:nvPr/>
        </p:nvSpPr>
        <p:spPr>
          <a:xfrm>
            <a:off x="2969443" y="1761183"/>
            <a:ext cx="7901757" cy="341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Ένας </a:t>
            </a:r>
            <a:r>
              <a:rPr lang="el-GR" sz="1600" dirty="0" err="1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Βιοϊατρικός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Μηχανικός συχνά εμπλέκεται σε ένα πλήθος εργασιών στην κλινική πράξη, όπως:</a:t>
            </a: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Εφαρμογή ιατρικών απεικονιστικών συστημάτων στην κλινική πρακτική.</a:t>
            </a: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Διαχείριση συστημάτων παρακολούθησης ασθενών.</a:t>
            </a: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Εφαρμογή έμπειρων συστημάτων και συστημάτων υποστήριξης της διάγνωσης.</a:t>
            </a: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Σχεδιασμός κλινικών εργαστηρίων. </a:t>
            </a: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Ανάπτυξη και εφαρμογή συστημάτων πληροφορικής στην ιατρική.</a:t>
            </a:r>
          </a:p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endParaRPr lang="el-GR" sz="1600" dirty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Στις προοπτικές καριέρας περιλαμβάνονται εταιρείες </a:t>
            </a:r>
            <a:r>
              <a:rPr lang="el-GR" sz="1600" dirty="0" err="1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βιοϊατρικής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τεχνολογίας, ιδιωτικές κλινικές, δημόσια νοσοκομεία, ερευνητικά κέντρα εκπαιδευτικά ιδρύματα, βιομηχανίες ιατρικών μηχανημάτων και προϊόντων, εταιρείες ιατρικής πληροφορικής, κλπ.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E2832F-F339-4C66-8A9E-A6B81C384C6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colorTemperature colorTemp="6505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33" y="2785998"/>
            <a:ext cx="240755" cy="23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2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hy Biomedical Engineering is in the Top 40% of Careers for Career  Satisfaction">
            <a:extLst>
              <a:ext uri="{FF2B5EF4-FFF2-40B4-BE49-F238E27FC236}">
                <a16:creationId xmlns:a16="http://schemas.microsoft.com/office/drawing/2014/main" id="{CD977E68-6C3D-4F76-8663-63915B3CA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0" name="Google Shape;300;p2"/>
          <p:cNvSpPr/>
          <p:nvPr/>
        </p:nvSpPr>
        <p:spPr>
          <a:xfrm>
            <a:off x="160256" y="332904"/>
            <a:ext cx="8124184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Προοπτικές Καριέρας </a:t>
            </a:r>
          </a:p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Ως </a:t>
            </a:r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Βιοϊατρικός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Μηχανικός </a:t>
            </a:r>
          </a:p>
        </p:txBody>
      </p:sp>
      <p:sp>
        <p:nvSpPr>
          <p:cNvPr id="18" name="Google Shape;321;p5">
            <a:extLst>
              <a:ext uri="{FF2B5EF4-FFF2-40B4-BE49-F238E27FC236}">
                <a16:creationId xmlns:a16="http://schemas.microsoft.com/office/drawing/2014/main" id="{F31E6B21-70CF-4FCE-92ED-63707FB423A5}"/>
              </a:ext>
            </a:extLst>
          </p:cNvPr>
          <p:cNvSpPr/>
          <p:nvPr/>
        </p:nvSpPr>
        <p:spPr>
          <a:xfrm>
            <a:off x="2969443" y="1761183"/>
            <a:ext cx="7901757" cy="341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Ένας </a:t>
            </a:r>
            <a:r>
              <a:rPr lang="el-GR" sz="1600" dirty="0" err="1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Βιοϊατρικός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Μηχανικός συχνά εμπλέκεται σε ένα πλήθος εργασιών στην κλινική πράξη, όπως:</a:t>
            </a: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Εφαρμογή ιατρικών απεικονιστικών συστημάτων στην κλινική πρακτική.</a:t>
            </a: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Διαχείριση συστημάτων παρακολούθησης ασθενών.</a:t>
            </a: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Εφαρμογή έμπειρων συστημάτων και συστημάτων υποστήριξης της διάγνωσης.</a:t>
            </a: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Σχεδιασμός κλινικών εργαστηρίων. </a:t>
            </a: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Ανάπτυξη και εφαρμογή συστημάτων πληροφορικής στην ιατρική.</a:t>
            </a:r>
          </a:p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endParaRPr lang="el-GR" sz="1600" dirty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Στις προοπτικές καριέρας περιλαμβάνονται εταιρείες </a:t>
            </a:r>
            <a:r>
              <a:rPr lang="el-GR" sz="1600" dirty="0" err="1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βιοϊατρικής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τεχνολογίας, ιδιωτικές κλινικές, δημόσια νοσοκομεία, ερευνητικά κέντρα εκπαιδευτικά ιδρύματα, βιομηχανίες ιατρικών μηχανημάτων και προϊόντων, εταιρείες ιατρικής πληροφορικής, κλπ.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E2832F-F339-4C66-8A9E-A6B81C384C6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colorTemperature colorTemp="6505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33" y="3109267"/>
            <a:ext cx="240755" cy="23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18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hy Biomedical Engineering is in the Top 40% of Careers for Career  Satisfaction">
            <a:extLst>
              <a:ext uri="{FF2B5EF4-FFF2-40B4-BE49-F238E27FC236}">
                <a16:creationId xmlns:a16="http://schemas.microsoft.com/office/drawing/2014/main" id="{CD977E68-6C3D-4F76-8663-63915B3CA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0" name="Google Shape;300;p2"/>
          <p:cNvSpPr/>
          <p:nvPr/>
        </p:nvSpPr>
        <p:spPr>
          <a:xfrm>
            <a:off x="160256" y="332904"/>
            <a:ext cx="8124184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Προοπτικές Καριέρας </a:t>
            </a:r>
          </a:p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Ως </a:t>
            </a:r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Βιοϊατρικός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Μηχανικός </a:t>
            </a:r>
          </a:p>
        </p:txBody>
      </p:sp>
      <p:sp>
        <p:nvSpPr>
          <p:cNvPr id="18" name="Google Shape;321;p5">
            <a:extLst>
              <a:ext uri="{FF2B5EF4-FFF2-40B4-BE49-F238E27FC236}">
                <a16:creationId xmlns:a16="http://schemas.microsoft.com/office/drawing/2014/main" id="{F31E6B21-70CF-4FCE-92ED-63707FB423A5}"/>
              </a:ext>
            </a:extLst>
          </p:cNvPr>
          <p:cNvSpPr/>
          <p:nvPr/>
        </p:nvSpPr>
        <p:spPr>
          <a:xfrm>
            <a:off x="2969443" y="1761183"/>
            <a:ext cx="7901757" cy="341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Ένας </a:t>
            </a:r>
            <a:r>
              <a:rPr lang="el-GR" sz="1600" dirty="0" err="1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Βιοϊατρικός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Μηχανικός συχνά εμπλέκεται σε ένα πλήθος εργασιών στην κλινική πράξη, όπως:</a:t>
            </a: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Εφαρμογή ιατρικών απεικονιστικών συστημάτων στην κλινική πρακτική.</a:t>
            </a: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Διαχείριση συστημάτων παρακολούθησης ασθενών.</a:t>
            </a: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Εφαρμογή έμπειρων συστημάτων και συστημάτων υποστήριξης της διάγνωσης.</a:t>
            </a: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Σχεδιασμός κλινικών εργαστηρίων. </a:t>
            </a: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Ανάπτυξη και εφαρμογή συστημάτων πληροφορικής στην ιατρική.</a:t>
            </a:r>
          </a:p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endParaRPr lang="el-GR" sz="1600" dirty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Στις προοπτικές καριέρας περιλαμβάνονται εταιρείες </a:t>
            </a:r>
            <a:r>
              <a:rPr lang="el-GR" sz="1600" dirty="0" err="1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βιοϊατρικής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τεχνολογίας, ιδιωτικές κλινικές, δημόσια νοσοκομεία, ερευνητικά κέντρα εκπαιδευτικά ιδρύματα, βιομηχανίες ιατρικών μηχανημάτων και προϊόντων, εταιρείες ιατρικής πληροφορικής, κλπ.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E2832F-F339-4C66-8A9E-A6B81C384C6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colorTemperature colorTemp="6505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33" y="3423299"/>
            <a:ext cx="240755" cy="23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39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hy Biomedical Engineering is in the Top 40% of Careers for Career  Satisfaction">
            <a:extLst>
              <a:ext uri="{FF2B5EF4-FFF2-40B4-BE49-F238E27FC236}">
                <a16:creationId xmlns:a16="http://schemas.microsoft.com/office/drawing/2014/main" id="{CD977E68-6C3D-4F76-8663-63915B3CA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0" name="Google Shape;300;p2"/>
          <p:cNvSpPr/>
          <p:nvPr/>
        </p:nvSpPr>
        <p:spPr>
          <a:xfrm>
            <a:off x="160256" y="332904"/>
            <a:ext cx="8124184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Προοπτικές Καριέρας </a:t>
            </a:r>
          </a:p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Ως </a:t>
            </a:r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Βιοϊατρικός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Μηχανικός </a:t>
            </a:r>
          </a:p>
        </p:txBody>
      </p:sp>
      <p:sp>
        <p:nvSpPr>
          <p:cNvPr id="18" name="Google Shape;321;p5">
            <a:extLst>
              <a:ext uri="{FF2B5EF4-FFF2-40B4-BE49-F238E27FC236}">
                <a16:creationId xmlns:a16="http://schemas.microsoft.com/office/drawing/2014/main" id="{F31E6B21-70CF-4FCE-92ED-63707FB423A5}"/>
              </a:ext>
            </a:extLst>
          </p:cNvPr>
          <p:cNvSpPr/>
          <p:nvPr/>
        </p:nvSpPr>
        <p:spPr>
          <a:xfrm>
            <a:off x="2969443" y="1761183"/>
            <a:ext cx="7901757" cy="341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Ένας </a:t>
            </a:r>
            <a:r>
              <a:rPr lang="el-GR" sz="1600" dirty="0" err="1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Βιοϊατρικός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Μηχανικός συχνά εμπλέκεται σε ένα πλήθος εργασιών στην κλινική πράξη, όπως:</a:t>
            </a: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Εφαρμογή ιατρικών απεικονιστικών συστημάτων στην κλινική πρακτική.</a:t>
            </a: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Διαχείριση συστημάτων παρακολούθησης ασθενών.</a:t>
            </a: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Εφαρμογή έμπειρων συστημάτων και συστημάτων υποστήριξης της διάγνωσης.</a:t>
            </a: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Σχεδιασμός κλινικών εργαστηρίων. </a:t>
            </a: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Ανάπτυξη και εφαρμογή συστημάτων πληροφορικής στην ιατρική.</a:t>
            </a:r>
          </a:p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endParaRPr lang="el-GR" sz="1600" dirty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Στις προοπτικές καριέρας περιλαμβάνονται εταιρείες </a:t>
            </a:r>
            <a:r>
              <a:rPr lang="el-GR" sz="1600" dirty="0" err="1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βιοϊατρικής</a:t>
            </a:r>
            <a:r>
              <a:rPr lang="el-GR" sz="16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τεχνολογίας, ιδιωτικές κλινικές, δημόσια νοσοκομεία, ερευνητικά κέντρα εκπαιδευτικά ιδρύματα, βιομηχανίες ιατρικών μηχανημάτων και προϊόντων, εταιρείες ιατρικής πληροφορικής, κλπ.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E2832F-F339-4C66-8A9E-A6B81C384C6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colorTemperature colorTemp="6505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33" y="3746570"/>
            <a:ext cx="240755" cy="239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D8CB5B-1FB0-4767-8E46-95DB0B82192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lum bright="40000" contrast="-40000"/>
          </a:blip>
          <a:stretch>
            <a:fillRect/>
          </a:stretch>
        </p:blipFill>
        <p:spPr>
          <a:xfrm>
            <a:off x="3216532" y="3746570"/>
            <a:ext cx="240755" cy="24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75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BEA9D81-078F-460A-9CC4-F3CBF642019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 contrast="-70000"/>
          </a:blip>
          <a:stretch>
            <a:fillRect/>
          </a:stretch>
        </p:blipFill>
        <p:spPr>
          <a:xfrm>
            <a:off x="1033192" y="1921164"/>
            <a:ext cx="1973481" cy="1973481"/>
          </a:xfrm>
          <a:prstGeom prst="rect">
            <a:avLst/>
          </a:prstGeom>
        </p:spPr>
      </p:pic>
      <p:sp>
        <p:nvSpPr>
          <p:cNvPr id="300" name="Google Shape;300;p2"/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ΡΟΗ Ι: ΒΙΟΙΑΤΡΙΚΗ - ΜΑΘΗΜΑΤΑ </a:t>
            </a:r>
          </a:p>
        </p:txBody>
      </p:sp>
      <p:sp>
        <p:nvSpPr>
          <p:cNvPr id="18" name="Google Shape;321;p5">
            <a:extLst>
              <a:ext uri="{FF2B5EF4-FFF2-40B4-BE49-F238E27FC236}">
                <a16:creationId xmlns:a16="http://schemas.microsoft.com/office/drawing/2014/main" id="{F31E6B21-70CF-4FCE-92ED-63707FB423A5}"/>
              </a:ext>
            </a:extLst>
          </p:cNvPr>
          <p:cNvSpPr/>
          <p:nvPr/>
        </p:nvSpPr>
        <p:spPr>
          <a:xfrm>
            <a:off x="3325091" y="1761183"/>
            <a:ext cx="7546109" cy="4661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8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Η ΡΟΗ Ι μπορεί να δηλωθεί:</a:t>
            </a:r>
          </a:p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endParaRPr lang="el-GR" sz="2800" b="0" strike="noStrik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8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Ως Πλήρης Ροή:</a:t>
            </a:r>
          </a:p>
          <a:p>
            <a:pPr marL="877680" lvl="1" indent="-383760">
              <a:spcBef>
                <a:spcPts val="600"/>
              </a:spcBef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8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 Υποχρεωτικά</a:t>
            </a:r>
          </a:p>
          <a:p>
            <a:pPr marL="877680" lvl="1" indent="-383760">
              <a:spcBef>
                <a:spcPts val="600"/>
              </a:spcBef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8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 κατ’ επιλογήν υποχρεωτικά</a:t>
            </a:r>
          </a:p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endParaRPr lang="el-GR" sz="2800" b="0" strike="noStrik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8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Ως Μισή Ροή: </a:t>
            </a:r>
          </a:p>
          <a:p>
            <a:pPr marL="877680" lvl="1" indent="-383760">
              <a:spcBef>
                <a:spcPts val="600"/>
              </a:spcBef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8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 Υποχρεωτικά</a:t>
            </a:r>
          </a:p>
          <a:p>
            <a:pPr marL="877680" lvl="1" indent="-383760">
              <a:spcBef>
                <a:spcPts val="600"/>
              </a:spcBef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8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 κατ' επιλογήν υποχρεωτικά</a:t>
            </a:r>
            <a:endParaRPr lang="el-GR" sz="2800" dirty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1BC49-C885-473D-BB49-C181A4E4A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119" y="2574806"/>
            <a:ext cx="953870" cy="5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44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BEA9D81-078F-460A-9CC4-F3CBF642019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 contrast="-70000"/>
          </a:blip>
          <a:stretch>
            <a:fillRect/>
          </a:stretch>
        </p:blipFill>
        <p:spPr>
          <a:xfrm>
            <a:off x="1033192" y="1921164"/>
            <a:ext cx="1973481" cy="1973481"/>
          </a:xfrm>
          <a:prstGeom prst="rect">
            <a:avLst/>
          </a:prstGeom>
        </p:spPr>
      </p:pic>
      <p:sp>
        <p:nvSpPr>
          <p:cNvPr id="300" name="Google Shape;300;p2"/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ΡΟΗ Ι: ΒΙΟΙΑΤΡΙΚΗ - ΜΑΘΗΜΑΤΑ </a:t>
            </a:r>
          </a:p>
        </p:txBody>
      </p:sp>
      <p:sp>
        <p:nvSpPr>
          <p:cNvPr id="18" name="Google Shape;321;p5">
            <a:extLst>
              <a:ext uri="{FF2B5EF4-FFF2-40B4-BE49-F238E27FC236}">
                <a16:creationId xmlns:a16="http://schemas.microsoft.com/office/drawing/2014/main" id="{F31E6B21-70CF-4FCE-92ED-63707FB423A5}"/>
              </a:ext>
            </a:extLst>
          </p:cNvPr>
          <p:cNvSpPr/>
          <p:nvPr/>
        </p:nvSpPr>
        <p:spPr>
          <a:xfrm>
            <a:off x="3177309" y="1771713"/>
            <a:ext cx="8746836" cy="4245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 κεντρικός άξονας της ΡΟΗΣ Ι αποτελείται από έξι (6) Μαθήματα: </a:t>
            </a:r>
          </a:p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400" b="1" u="sng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Εισαγωγή στη </a:t>
            </a:r>
            <a:r>
              <a:rPr lang="el-GR" sz="2400" b="1" u="sng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Βιοϊατρική</a:t>
            </a:r>
            <a:r>
              <a:rPr lang="el-GR" sz="2400" b="1" u="sng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Μηχανική </a:t>
            </a: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(6ο  Εξ. – Υποχρεωτικό στην πλήρη και μισή Ροή) </a:t>
            </a: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ή εναλλακτικά</a:t>
            </a:r>
          </a:p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400" b="1" u="sng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Εισαγωγή στη </a:t>
            </a:r>
            <a:r>
              <a:rPr lang="el-GR" sz="2400" b="1" u="sng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Βιοφωτονική</a:t>
            </a:r>
            <a:r>
              <a:rPr lang="el-GR" sz="2400" b="1" u="sng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και Κυτταρική Μηχανική </a:t>
            </a: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(6ο  Εξ. – Υποχρεωτικό στην πλήρη και μισή Ροή)</a:t>
            </a:r>
          </a:p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Επεξεργασία και Ανάλυση Ιατρικών Σημάτων (7ο Εξ. - Κατ' επιλογήν υποχρεωτικό)</a:t>
            </a:r>
          </a:p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400" b="0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Βιοϊατρική</a:t>
            </a: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Οργανολογία και Τεχνικές (7ο Εξ. - Κατ' επιλογήν υποχρεωτικό)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1BC49-C885-473D-BB49-C181A4E4A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119" y="2574806"/>
            <a:ext cx="953870" cy="5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55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BEA9D81-078F-460A-9CC4-F3CBF642019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 contrast="-70000"/>
          </a:blip>
          <a:stretch>
            <a:fillRect/>
          </a:stretch>
        </p:blipFill>
        <p:spPr>
          <a:xfrm>
            <a:off x="791137" y="1921164"/>
            <a:ext cx="1973481" cy="1973481"/>
          </a:xfrm>
          <a:prstGeom prst="rect">
            <a:avLst/>
          </a:prstGeom>
        </p:spPr>
      </p:pic>
      <p:sp>
        <p:nvSpPr>
          <p:cNvPr id="300" name="Google Shape;300;p2"/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ΡΟΗ Ι: ΒΙΟΙΑΤΡΙΚΗ - ΜΑΘΗΜΑΤΑ </a:t>
            </a:r>
          </a:p>
        </p:txBody>
      </p:sp>
      <p:sp>
        <p:nvSpPr>
          <p:cNvPr id="18" name="Google Shape;321;p5">
            <a:extLst>
              <a:ext uri="{FF2B5EF4-FFF2-40B4-BE49-F238E27FC236}">
                <a16:creationId xmlns:a16="http://schemas.microsoft.com/office/drawing/2014/main" id="{F31E6B21-70CF-4FCE-92ED-63707FB423A5}"/>
              </a:ext>
            </a:extLst>
          </p:cNvPr>
          <p:cNvSpPr/>
          <p:nvPr/>
        </p:nvSpPr>
        <p:spPr>
          <a:xfrm>
            <a:off x="2952884" y="1713872"/>
            <a:ext cx="9024482" cy="306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l-GR" sz="240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 κεντρικός άξονας της ΡΟΗΣ Ι αποτελείται από έξι (6) Μαθήματα: </a:t>
            </a:r>
          </a:p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40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Ιατρική Απεικόνιση και Ψηφιακή Επεξεργασία Ιατρικής Εικόνας (8ο Εξ. - Κατ' επιλογήν υποχρεωτικό) </a:t>
            </a:r>
          </a:p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40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Τεχνολογίες Ψηφιακής Υγείας (8ο Εξ. - Κατ' επιλογήν υποχρεωτικό)</a:t>
            </a:r>
          </a:p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400" b="1" u="sng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Προσομοίωση Φυσιολογικών Συστημάτων </a:t>
            </a:r>
            <a:r>
              <a:rPr lang="el-GR" sz="240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(9ο Εξ.– Υποχρεωτικό) </a:t>
            </a:r>
          </a:p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40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Εγκατάσταση, Διαχείριση και Ποιοτικός Έλεγχος Ιατρικών και Νοσοκομειακών Συστημάτων (9ο Εξ. - Κατ' επιλογήν υποχρεωτικό)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1BC49-C885-473D-BB49-C181A4E4A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169" y="2574806"/>
            <a:ext cx="953870" cy="5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11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DD190D-411E-4B74-9B85-71B123678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8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0" y="2904183"/>
            <a:ext cx="662481" cy="658538"/>
          </a:xfrm>
          <a:prstGeom prst="rect">
            <a:avLst/>
          </a:prstGeom>
        </p:spPr>
      </p:pic>
      <p:sp>
        <p:nvSpPr>
          <p:cNvPr id="300" name="Google Shape;300;p2"/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Τι κάνει ένας </a:t>
            </a:r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Βιοϊατρικός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Μηχανικός</a:t>
            </a:r>
            <a:r>
              <a:rPr lang="en-US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;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301" name="Google Shape;301;p2"/>
          <p:cNvSpPr/>
          <p:nvPr/>
        </p:nvSpPr>
        <p:spPr>
          <a:xfrm>
            <a:off x="3222627" y="2095499"/>
            <a:ext cx="7899400" cy="45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022"/>
              <a:buFont typeface="Noto Sans Symbols"/>
              <a:buChar char="⦿"/>
            </a:pPr>
            <a:r>
              <a:rPr lang="el-GR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Ένας </a:t>
            </a:r>
            <a:r>
              <a:rPr lang="el-GR" sz="20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Βιοϊατρικός</a:t>
            </a:r>
            <a:r>
              <a:rPr lang="el-GR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Μηχανικός συνεργάζεται με ειδικούς του </a:t>
            </a:r>
            <a:r>
              <a:rPr lang="el-GR" sz="20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ιατρικο</a:t>
            </a:r>
            <a:r>
              <a:rPr lang="el-GR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– βιολογικού χώρου προκειμένου να μετρήσει ιατρικά/βιολογικά φαινόμενα και να υποστηρίξει τεχνολογικά στη διάγνωση ή/και στην εφαρμογή θεραπείας.</a:t>
            </a: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022"/>
              <a:buFont typeface="Noto Sans Symbols"/>
              <a:buChar char="⦿"/>
            </a:pPr>
            <a:endParaRPr lang="el-GR" sz="20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022"/>
              <a:buFont typeface="Noto Sans Symbols"/>
              <a:buChar char="⦿"/>
            </a:pPr>
            <a:r>
              <a:rPr lang="el-GR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Στα βασικά χαρακτηριστικά ενός </a:t>
            </a:r>
            <a:r>
              <a:rPr lang="el-GR" sz="20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Βιοϊατρικού</a:t>
            </a:r>
            <a:r>
              <a:rPr lang="el-GR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Μηχανικού περιλαμβάνουν αντικείμενα εργασίας που καλύπτουν :</a:t>
            </a:r>
          </a:p>
          <a:p>
            <a:pPr marL="877680" lvl="1" indent="-383760" algn="just">
              <a:buClr>
                <a:srgbClr val="E19825"/>
              </a:buClr>
              <a:buSzPts val="1022"/>
              <a:buFont typeface="Noto Sans Symbols"/>
              <a:buChar char="⦿"/>
            </a:pPr>
            <a:r>
              <a:rPr lang="el-GR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Τη μελέτη, τη σχεδίαση, την κατασκευή, τον έλεγχο, τη συντήρηση και τη διακίνηση </a:t>
            </a:r>
            <a:r>
              <a:rPr lang="el-GR" sz="20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ιατροτεχνολογικών</a:t>
            </a:r>
            <a:r>
              <a:rPr lang="el-GR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προϊόντων, επιστημονικών οργάνων και μηχανημάτων</a:t>
            </a:r>
          </a:p>
          <a:p>
            <a:pPr marL="877680" lvl="1" indent="-383760" algn="just">
              <a:buClr>
                <a:srgbClr val="E19825"/>
              </a:buClr>
              <a:buSzPts val="1022"/>
              <a:buFont typeface="Noto Sans Symbols"/>
              <a:buChar char="⦿"/>
            </a:pPr>
            <a:r>
              <a:rPr lang="el-GR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Τη συλλογή των δεδομένων για περαιτέρω επεξεργασία και ανάλυση</a:t>
            </a:r>
          </a:p>
          <a:p>
            <a:pPr marL="877680" lvl="1" indent="-383760" algn="just">
              <a:buClr>
                <a:srgbClr val="E19825"/>
              </a:buClr>
              <a:buSzPts val="1022"/>
              <a:buFont typeface="Noto Sans Symbols"/>
              <a:buChar char="⦿"/>
            </a:pPr>
            <a:r>
              <a:rPr lang="el-GR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Την ανάπτυξη και χρήση λογισμικού για κάθε είδος εφαρμογής στις </a:t>
            </a:r>
            <a:r>
              <a:rPr lang="el-GR" sz="20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Βιοεπιστήμες</a:t>
            </a:r>
            <a:r>
              <a:rPr lang="el-GR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και τις Επιστήμες Υγείας.</a:t>
            </a: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022"/>
              <a:buFont typeface="Noto Sans Symbols"/>
              <a:buChar char="⦿"/>
            </a:pPr>
            <a:endParaRPr lang="el-GR" sz="20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022"/>
              <a:buFont typeface="Noto Sans Symbols"/>
              <a:buChar char="⦿"/>
            </a:pPr>
            <a:r>
              <a:rPr lang="el-GR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 Μηχανικός </a:t>
            </a:r>
            <a:r>
              <a:rPr lang="el-GR" sz="20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Βιοϊατρικής</a:t>
            </a:r>
            <a:r>
              <a:rPr lang="el-GR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πρέπει να έχει γνώση των προδιαγραφών, των κανόνων και των κανονισμών ασφαλείας και ποιότητας στις υπηρεσίας Υγείας </a:t>
            </a:r>
          </a:p>
        </p:txBody>
      </p:sp>
      <p:pic>
        <p:nvPicPr>
          <p:cNvPr id="2050" name="Picture 2" descr="Biochemistry, biomedical engineer, biomedical engineer icon, scientist icon  - Download on Iconfinder">
            <a:extLst>
              <a:ext uri="{FF2B5EF4-FFF2-40B4-BE49-F238E27FC236}">
                <a16:creationId xmlns:a16="http://schemas.microsoft.com/office/drawing/2014/main" id="{EDEC84AD-9BAA-4774-AEF0-34E969DA4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65" y="1727846"/>
            <a:ext cx="23050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857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BEA9D81-078F-460A-9CC4-F3CBF642019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 contrast="-70000"/>
          </a:blip>
          <a:stretch>
            <a:fillRect/>
          </a:stretch>
        </p:blipFill>
        <p:spPr>
          <a:xfrm>
            <a:off x="1033192" y="1921164"/>
            <a:ext cx="1973481" cy="1973481"/>
          </a:xfrm>
          <a:prstGeom prst="rect">
            <a:avLst/>
          </a:prstGeom>
        </p:spPr>
      </p:pic>
      <p:sp>
        <p:nvSpPr>
          <p:cNvPr id="300" name="Google Shape;300;p2"/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ΡΟΗ Ι: ΒΙΟΙΑΤΡΙΚΗ - ΜΑΘΗΜΑΤΑ </a:t>
            </a:r>
          </a:p>
        </p:txBody>
      </p:sp>
      <p:sp>
        <p:nvSpPr>
          <p:cNvPr id="18" name="Google Shape;321;p5">
            <a:extLst>
              <a:ext uri="{FF2B5EF4-FFF2-40B4-BE49-F238E27FC236}">
                <a16:creationId xmlns:a16="http://schemas.microsoft.com/office/drawing/2014/main" id="{F31E6B21-70CF-4FCE-92ED-63707FB423A5}"/>
              </a:ext>
            </a:extLst>
          </p:cNvPr>
          <p:cNvSpPr/>
          <p:nvPr/>
        </p:nvSpPr>
        <p:spPr>
          <a:xfrm>
            <a:off x="3177309" y="1771713"/>
            <a:ext cx="8829964" cy="4245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l-GR" sz="240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Επίσης, στη ΡΟΗ Ι υπάρχουν δύο (2) Εργαστηριακά Μαθήματα:</a:t>
            </a:r>
          </a:p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endParaRPr lang="el-GR" sz="2400" strike="noStrik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400" b="1" u="sng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Μετρήσεις και Έλεγχοι στη </a:t>
            </a:r>
            <a:r>
              <a:rPr lang="el-GR" sz="2400" b="1" u="sng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Βιοϊατρική</a:t>
            </a:r>
            <a:r>
              <a:rPr lang="el-GR" sz="2400" b="1" u="sng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Τεχνολογία  </a:t>
            </a:r>
            <a:r>
              <a:rPr lang="el-GR" sz="240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(7ο Εξ. - Υποχρεωτικό στην πλήρη και μισή Ροή)</a:t>
            </a:r>
          </a:p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400" b="1" u="sng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Εργαστήριο </a:t>
            </a:r>
            <a:r>
              <a:rPr lang="el-GR" sz="2400" b="1" u="sng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Βιοϊατρικής</a:t>
            </a:r>
            <a:r>
              <a:rPr lang="el-GR" sz="2400" b="1" u="sng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Τεχνολογίας </a:t>
            </a:r>
            <a:r>
              <a:rPr lang="el-GR" sz="240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(8ο Εξ. - Υποχρεωτικό)</a:t>
            </a:r>
          </a:p>
          <a:p>
            <a:pPr marL="420480" marR="0" lvl="0" indent="-38376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endParaRPr lang="el-GR" sz="2400" strike="noStrik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720" marR="0"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19825"/>
              </a:buClr>
              <a:buSzPts val="1920"/>
            </a:pPr>
            <a:r>
              <a:rPr lang="el-GR" sz="240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Τα οποία εξοικειώνουν τους φοιτητές με τη συλλογή και ανάλυση </a:t>
            </a:r>
            <a:r>
              <a:rPr lang="el-GR" sz="2400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βιοσημάτων</a:t>
            </a:r>
            <a:r>
              <a:rPr lang="el-GR" sz="240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l-GR" sz="2400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βιοηλεκτρονικές</a:t>
            </a:r>
            <a:r>
              <a:rPr lang="el-GR" sz="240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μετρήσεις, ελέγχους και όρια ασφαλείας μη-</a:t>
            </a:r>
            <a:r>
              <a:rPr lang="el-GR" sz="2400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ιοντιζουσών</a:t>
            </a:r>
            <a:r>
              <a:rPr lang="el-GR" sz="240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ακτινοβολιών, </a:t>
            </a:r>
            <a:r>
              <a:rPr lang="el-GR" sz="2400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βιοφωτονικές</a:t>
            </a:r>
            <a:r>
              <a:rPr lang="el-GR" sz="240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εφαρμογές, τηλεϊατρική, MRI, απεικόνιση υπερήχων.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1BC49-C885-473D-BB49-C181A4E4A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119" y="2574806"/>
            <a:ext cx="953870" cy="5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4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C24860-296F-499C-A18B-987608CCEE3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59" y="4401848"/>
            <a:ext cx="308653" cy="306816"/>
          </a:xfrm>
          <a:prstGeom prst="rect">
            <a:avLst/>
          </a:prstGeom>
        </p:spPr>
      </p:pic>
      <p:sp>
        <p:nvSpPr>
          <p:cNvPr id="300" name="Google Shape;300;p2"/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Βασικές Περιοχές </a:t>
            </a:r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Βιοϊατρικής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Μηχανικής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B3E126-1EC9-4E77-91C0-1C9EE78CB698}"/>
              </a:ext>
            </a:extLst>
          </p:cNvPr>
          <p:cNvSpPr/>
          <p:nvPr/>
        </p:nvSpPr>
        <p:spPr>
          <a:xfrm>
            <a:off x="5372098" y="3234100"/>
            <a:ext cx="2134392" cy="2134392"/>
          </a:xfrm>
          <a:prstGeom prst="ellipse">
            <a:avLst/>
          </a:prstGeom>
          <a:solidFill>
            <a:srgbClr val="A1C6CB"/>
          </a:solidFill>
          <a:ln w="825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1AAAD4-E09D-4564-A4BC-A27EF4A1354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2000" contrast="18000"/>
          </a:blip>
          <a:stretch>
            <a:fillRect/>
          </a:stretch>
        </p:blipFill>
        <p:spPr>
          <a:xfrm>
            <a:off x="5754258" y="3740030"/>
            <a:ext cx="1419387" cy="132363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5287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C24860-296F-499C-A18B-987608CCEE3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59" y="4401848"/>
            <a:ext cx="308653" cy="306816"/>
          </a:xfrm>
          <a:prstGeom prst="rect">
            <a:avLst/>
          </a:prstGeom>
        </p:spPr>
      </p:pic>
      <p:sp>
        <p:nvSpPr>
          <p:cNvPr id="300" name="Google Shape;300;p2"/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Βασικές Περιοχές </a:t>
            </a:r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Βιοϊατρικής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Μηχανικής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B3E126-1EC9-4E77-91C0-1C9EE78CB698}"/>
              </a:ext>
            </a:extLst>
          </p:cNvPr>
          <p:cNvSpPr/>
          <p:nvPr/>
        </p:nvSpPr>
        <p:spPr>
          <a:xfrm>
            <a:off x="5372098" y="3234100"/>
            <a:ext cx="2134392" cy="2134392"/>
          </a:xfrm>
          <a:prstGeom prst="ellipse">
            <a:avLst/>
          </a:prstGeom>
          <a:solidFill>
            <a:srgbClr val="A1C6CB"/>
          </a:solidFill>
          <a:ln w="825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1AAAD4-E09D-4564-A4BC-A27EF4A1354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2000" contrast="18000"/>
          </a:blip>
          <a:stretch>
            <a:fillRect/>
          </a:stretch>
        </p:blipFill>
        <p:spPr>
          <a:xfrm>
            <a:off x="5754258" y="3740030"/>
            <a:ext cx="1419387" cy="132363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9529630-C5AE-4959-A2B0-9ED5A78E7B62}"/>
              </a:ext>
            </a:extLst>
          </p:cNvPr>
          <p:cNvSpPr/>
          <p:nvPr/>
        </p:nvSpPr>
        <p:spPr>
          <a:xfrm>
            <a:off x="5875465" y="1982304"/>
            <a:ext cx="1046414" cy="1046414"/>
          </a:xfrm>
          <a:prstGeom prst="ellipse">
            <a:avLst/>
          </a:prstGeom>
          <a:solidFill>
            <a:srgbClr val="8DC5A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57D225-23E1-4B3D-80B8-E46419D4E262}"/>
              </a:ext>
            </a:extLst>
          </p:cNvPr>
          <p:cNvCxnSpPr>
            <a:cxnSpLocks/>
            <a:endCxn id="7" idx="4"/>
          </p:cNvCxnSpPr>
          <p:nvPr/>
        </p:nvCxnSpPr>
        <p:spPr>
          <a:xfrm flipH="1" flipV="1">
            <a:off x="6398672" y="3028718"/>
            <a:ext cx="3679" cy="208089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A688EC3-B6F2-42F8-9564-F4641E546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90" y="2216875"/>
            <a:ext cx="654806" cy="6118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5B318C-CBB7-4EC0-8785-78F9F9A6449C}"/>
              </a:ext>
            </a:extLst>
          </p:cNvPr>
          <p:cNvSpPr txBox="1"/>
          <p:nvPr/>
        </p:nvSpPr>
        <p:spPr>
          <a:xfrm>
            <a:off x="6804096" y="2411027"/>
            <a:ext cx="1471612" cy="641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0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Βιοϊατρική</a:t>
            </a:r>
            <a:r>
              <a:rPr lang="el-GR" sz="18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Οργανολογία</a:t>
            </a:r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259777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D1A68ED-CF02-4AEB-A00D-B33E95D5E238}"/>
              </a:ext>
            </a:extLst>
          </p:cNvPr>
          <p:cNvSpPr/>
          <p:nvPr/>
        </p:nvSpPr>
        <p:spPr>
          <a:xfrm>
            <a:off x="1427289" y="2322408"/>
            <a:ext cx="1839785" cy="1839785"/>
          </a:xfrm>
          <a:prstGeom prst="ellipse">
            <a:avLst/>
          </a:prstGeom>
          <a:solidFill>
            <a:srgbClr val="8DC5A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6FEFB4-B6ED-4682-9E57-51974E464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989" y="2762651"/>
            <a:ext cx="1151267" cy="1075699"/>
          </a:xfrm>
          <a:prstGeom prst="rect">
            <a:avLst/>
          </a:prstGeom>
        </p:spPr>
      </p:pic>
      <p:sp>
        <p:nvSpPr>
          <p:cNvPr id="4" name="Google Shape;300;p2">
            <a:extLst>
              <a:ext uri="{FF2B5EF4-FFF2-40B4-BE49-F238E27FC236}">
                <a16:creationId xmlns:a16="http://schemas.microsoft.com/office/drawing/2014/main" id="{EDBDA0CE-485F-4FCC-A79E-8C101AF7C0F2}"/>
              </a:ext>
            </a:extLst>
          </p:cNvPr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Βιοϊατρική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Οργανολογία</a:t>
            </a:r>
          </a:p>
        </p:txBody>
      </p:sp>
      <p:sp>
        <p:nvSpPr>
          <p:cNvPr id="5" name="Google Shape;335;p6">
            <a:extLst>
              <a:ext uri="{FF2B5EF4-FFF2-40B4-BE49-F238E27FC236}">
                <a16:creationId xmlns:a16="http://schemas.microsoft.com/office/drawing/2014/main" id="{319E45B2-7F88-4568-B23A-344B03A1AE6A}"/>
              </a:ext>
            </a:extLst>
          </p:cNvPr>
          <p:cNvSpPr/>
          <p:nvPr/>
        </p:nvSpPr>
        <p:spPr>
          <a:xfrm>
            <a:off x="3969524" y="2112858"/>
            <a:ext cx="7766640" cy="3045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Οι </a:t>
            </a:r>
            <a:r>
              <a:rPr lang="el-GR" sz="2400" b="0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βιοϊατρικοί</a:t>
            </a: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αισθητήρες είναι ειδικές ηλεκτρονικές συσκευές που μπορούν να μετατρέψουν </a:t>
            </a:r>
            <a:r>
              <a:rPr lang="el-GR" sz="2400" b="0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βιοϊατρικά</a:t>
            </a: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σήματα σε εύκολα μετρήσιμα ηλεκτρικά σήματα.</a:t>
            </a:r>
            <a:endParaRPr lang="en-US" sz="2400" b="0" strike="noStrik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endParaRPr lang="en-US" sz="2400" b="0" strike="noStrik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Οι </a:t>
            </a:r>
            <a:r>
              <a:rPr lang="el-GR" sz="2400" b="0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βιοϊατρικοί</a:t>
            </a:r>
            <a:r>
              <a:rPr lang="el-GR" sz="24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αισθητήρες έχουν εφαρμοστεί ευρέως στην ανάλυση και διαγνωστική ιατρική εικόνα, φορητές και κλινικές διαγνωστικές και εργαστηριακές αναλυτικές εφαρμογές.</a:t>
            </a:r>
            <a:endParaRPr sz="24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B43501-4297-484E-8E13-F9178BD7DA81}"/>
              </a:ext>
            </a:extLst>
          </p:cNvPr>
          <p:cNvSpPr/>
          <p:nvPr/>
        </p:nvSpPr>
        <p:spPr>
          <a:xfrm>
            <a:off x="1777314" y="899266"/>
            <a:ext cx="942975" cy="8953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66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35;p6">
            <a:extLst>
              <a:ext uri="{FF2B5EF4-FFF2-40B4-BE49-F238E27FC236}">
                <a16:creationId xmlns:a16="http://schemas.microsoft.com/office/drawing/2014/main" id="{319E45B2-7F88-4568-B23A-344B03A1AE6A}"/>
              </a:ext>
            </a:extLst>
          </p:cNvPr>
          <p:cNvSpPr/>
          <p:nvPr/>
        </p:nvSpPr>
        <p:spPr>
          <a:xfrm>
            <a:off x="942974" y="2375357"/>
            <a:ext cx="10896601" cy="162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0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Σχεδιασμός και ανάπτυξη υλικού (</a:t>
            </a:r>
            <a:r>
              <a:rPr lang="el-GR" sz="2000" b="0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hardware</a:t>
            </a:r>
            <a:r>
              <a:rPr lang="el-GR" sz="20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) και λογισμικού (</a:t>
            </a:r>
            <a:r>
              <a:rPr lang="el-GR" sz="2000" b="0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software</a:t>
            </a:r>
            <a:r>
              <a:rPr lang="el-GR" sz="20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) για τη συλλογή και μέτρηση </a:t>
            </a:r>
            <a:r>
              <a:rPr lang="el-GR" sz="2000" b="0" strike="noStrik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βιοϊατρικών</a:t>
            </a:r>
            <a:r>
              <a:rPr lang="el-GR" sz="20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σημάτων.</a:t>
            </a:r>
            <a:endParaRPr lang="en-US" sz="2000" b="0" strike="noStrik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20480" marR="0" lvl="3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Περιλαμβάνει την ανάπτυξη </a:t>
            </a:r>
            <a:r>
              <a:rPr lang="el-GR" sz="20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</a:t>
            </a:r>
            <a:r>
              <a:rPr lang="el-GR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-ανιχνευτών για τη συλλογή </a:t>
            </a:r>
            <a:r>
              <a:rPr lang="el-GR" sz="20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βιο</a:t>
            </a:r>
            <a:r>
              <a:rPr lang="el-GR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-σήματος καθώς και την εφαρμογή τεχνικών και την ενίσχυση και φιλτράρισμά του έως και τη </a:t>
            </a:r>
            <a:r>
              <a:rPr lang="el-GR" sz="20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ψηφιοποίησή</a:t>
            </a:r>
            <a:r>
              <a:rPr lang="el-GR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του. </a:t>
            </a:r>
            <a:endParaRPr lang="en-US" sz="20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20480" marR="0" lvl="0" indent="-3837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825"/>
              </a:buClr>
              <a:buSzPts val="1920"/>
              <a:buFont typeface="Noto Sans Symbols"/>
              <a:buChar char="⦿"/>
            </a:pPr>
            <a:r>
              <a:rPr lang="el-GR" sz="2000" b="0" strike="noStrik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Ανάπτυξη και βελτίωση ιατρικών συστημάτων</a:t>
            </a:r>
            <a:endParaRPr sz="20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FC1DE4-B7F6-450D-99BD-CB55C7264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107" y="4235481"/>
            <a:ext cx="3961717" cy="2641145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BA4A669-0D9E-4FBD-94BA-13580C6AF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" b="3525"/>
          <a:stretch/>
        </p:blipFill>
        <p:spPr bwMode="auto">
          <a:xfrm>
            <a:off x="6600824" y="4235481"/>
            <a:ext cx="3961717" cy="264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300;p2">
            <a:extLst>
              <a:ext uri="{FF2B5EF4-FFF2-40B4-BE49-F238E27FC236}">
                <a16:creationId xmlns:a16="http://schemas.microsoft.com/office/drawing/2014/main" id="{757D514C-2426-41A1-BD8F-6FA603D60808}"/>
              </a:ext>
            </a:extLst>
          </p:cNvPr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Βιοϊατρική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Οργανολογία– Ανιχνευτές - Μετρητές</a:t>
            </a:r>
            <a:r>
              <a:rPr lang="en-US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l-GR" sz="4400" dirty="0">
              <a:ln>
                <a:solidFill>
                  <a:schemeClr val="bg1"/>
                </a:solidFill>
              </a:ln>
              <a:solidFill>
                <a:srgbClr val="E5C243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056669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C24860-296F-499C-A18B-987608CCEE3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59" y="4401848"/>
            <a:ext cx="308653" cy="306816"/>
          </a:xfrm>
          <a:prstGeom prst="rect">
            <a:avLst/>
          </a:prstGeom>
        </p:spPr>
      </p:pic>
      <p:sp>
        <p:nvSpPr>
          <p:cNvPr id="300" name="Google Shape;300;p2"/>
          <p:cNvSpPr/>
          <p:nvPr/>
        </p:nvSpPr>
        <p:spPr>
          <a:xfrm>
            <a:off x="2048054" y="380999"/>
            <a:ext cx="8905695" cy="109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/>
          <a:p>
            <a:pPr algn="ctr"/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Βασικές Περιοχές </a:t>
            </a:r>
            <a:r>
              <a:rPr lang="el-GR" sz="4400" dirty="0" err="1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Βιοϊατρικής</a:t>
            </a:r>
            <a:r>
              <a:rPr lang="el-GR" sz="4400" dirty="0">
                <a:ln>
                  <a:solidFill>
                    <a:schemeClr val="bg1"/>
                  </a:solidFill>
                </a:ln>
                <a:solidFill>
                  <a:srgbClr val="E5C24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Μηχανικής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B3E126-1EC9-4E77-91C0-1C9EE78CB698}"/>
              </a:ext>
            </a:extLst>
          </p:cNvPr>
          <p:cNvSpPr/>
          <p:nvPr/>
        </p:nvSpPr>
        <p:spPr>
          <a:xfrm>
            <a:off x="5372098" y="3234100"/>
            <a:ext cx="2134392" cy="2134392"/>
          </a:xfrm>
          <a:prstGeom prst="ellipse">
            <a:avLst/>
          </a:prstGeom>
          <a:solidFill>
            <a:srgbClr val="A1C6CB"/>
          </a:solidFill>
          <a:ln w="825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1AAAD4-E09D-4564-A4BC-A27EF4A1354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2000" contrast="18000"/>
          </a:blip>
          <a:stretch>
            <a:fillRect/>
          </a:stretch>
        </p:blipFill>
        <p:spPr>
          <a:xfrm>
            <a:off x="5754258" y="3740030"/>
            <a:ext cx="1419387" cy="132363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9529630-C5AE-4959-A2B0-9ED5A78E7B62}"/>
              </a:ext>
            </a:extLst>
          </p:cNvPr>
          <p:cNvSpPr/>
          <p:nvPr/>
        </p:nvSpPr>
        <p:spPr>
          <a:xfrm>
            <a:off x="5875465" y="1982304"/>
            <a:ext cx="1046414" cy="1046414"/>
          </a:xfrm>
          <a:prstGeom prst="ellipse">
            <a:avLst/>
          </a:prstGeom>
          <a:solidFill>
            <a:srgbClr val="8DC5A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57D225-23E1-4B3D-80B8-E46419D4E262}"/>
              </a:ext>
            </a:extLst>
          </p:cNvPr>
          <p:cNvCxnSpPr>
            <a:cxnSpLocks/>
            <a:endCxn id="7" idx="4"/>
          </p:cNvCxnSpPr>
          <p:nvPr/>
        </p:nvCxnSpPr>
        <p:spPr>
          <a:xfrm flipH="1" flipV="1">
            <a:off x="6398672" y="3028718"/>
            <a:ext cx="3679" cy="208089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A688EC3-B6F2-42F8-9564-F4641E546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90" y="2216875"/>
            <a:ext cx="654806" cy="61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9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11559</TotalTime>
  <Words>1674</Words>
  <Application>Microsoft Office PowerPoint</Application>
  <PresentationFormat>Widescreen</PresentationFormat>
  <Paragraphs>330</Paragraphs>
  <Slides>40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Courier New</vt:lpstr>
      <vt:lpstr>Noto Sans Symbols</vt:lpstr>
      <vt:lpstr>Tw Cen MT</vt:lpstr>
      <vt:lpstr>Circuit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ΤεχνητΗ νοημοσΥνη: ΣΥμμαχος ή εχθρΟς;</dc:title>
  <dc:creator>john kakkos</dc:creator>
  <cp:lastModifiedBy>Eleni Alexandratou</cp:lastModifiedBy>
  <cp:revision>50</cp:revision>
  <dcterms:created xsi:type="dcterms:W3CDTF">2021-10-06T09:31:31Z</dcterms:created>
  <dcterms:modified xsi:type="dcterms:W3CDTF">2025-02-12T09:37:33Z</dcterms:modified>
</cp:coreProperties>
</file>