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1039" r:id="rId3"/>
    <p:sldId id="1040" r:id="rId4"/>
    <p:sldId id="1038" r:id="rId5"/>
    <p:sldId id="282" r:id="rId6"/>
    <p:sldId id="258" r:id="rId7"/>
    <p:sldId id="261" r:id="rId8"/>
    <p:sldId id="281" r:id="rId9"/>
    <p:sldId id="273" r:id="rId10"/>
    <p:sldId id="278" r:id="rId11"/>
    <p:sldId id="279" r:id="rId12"/>
    <p:sldId id="268" r:id="rId13"/>
    <p:sldId id="269" r:id="rId14"/>
    <p:sldId id="271" r:id="rId1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9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F9D36-F915-4095-9C12-0599653DF864}" type="datetimeFigureOut">
              <a:rPr lang="el-GR" smtClean="0"/>
              <a:t>11/2/2025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A7BCB-9569-4C1C-A763-C8DC4878545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1738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A55AF49-7629-475D-ADDE-4C9C5E110497}" type="slidenum">
              <a:rPr lang="en-US" altLang="el-GR" sz="1200" smtClean="0"/>
              <a:pPr/>
              <a:t>1</a:t>
            </a:fld>
            <a:endParaRPr lang="en-US" altLang="el-GR" sz="1200"/>
          </a:p>
        </p:txBody>
      </p:sp>
      <p:sp>
        <p:nvSpPr>
          <p:cNvPr id="184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60920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9EC4B98-FD77-46A5-AF36-9E06AF0B8833}" type="slidenum">
              <a:rPr lang="en-US" altLang="el-GR" sz="1200" smtClean="0"/>
              <a:pPr/>
              <a:t>6</a:t>
            </a:fld>
            <a:endParaRPr lang="en-US" altLang="el-GR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l-GR" altLang="el-GR" dirty="0"/>
              <a:t>Τέσσερις βασικές ενότητες</a:t>
            </a:r>
            <a:endParaRPr lang="en-US" altLang="el-GR" dirty="0"/>
          </a:p>
          <a:p>
            <a:endParaRPr lang="en-US" altLang="el-GR" dirty="0"/>
          </a:p>
          <a:p>
            <a:r>
              <a:rPr lang="el-GR" altLang="el-GR" dirty="0"/>
              <a:t>Ηλεκτρικές μηχανές, όλα τα είδη, με μόνιμη και μεταβατική κατάσταση + κατασκευαστικά στοιχεία</a:t>
            </a:r>
          </a:p>
          <a:p>
            <a:endParaRPr lang="en-US" altLang="el-GR" dirty="0"/>
          </a:p>
          <a:p>
            <a:r>
              <a:rPr lang="el-GR" altLang="el-GR" dirty="0"/>
              <a:t>Ηλεκτρονική ισχύος: Εξοικείωση από τη Βιομηχανική Ηλεκτρονική – </a:t>
            </a:r>
            <a:r>
              <a:rPr lang="el-GR" altLang="el-GR" dirty="0" err="1"/>
              <a:t>Ημιαγωγικοί</a:t>
            </a:r>
            <a:r>
              <a:rPr lang="el-GR" altLang="el-GR" dirty="0"/>
              <a:t> διακόπτες, διατάξεις μετατροπέων ισχύος ΣΡ και ΕΡ, έλεγχος των διατάξεων αυτών. Βασική τεχνολογία, όχι μόνο για βιομηχανικές εφαρμογές, αλλά και στα συστήματα ηλεκτρικής ενέργειας αλλά και στην παραγωγή ηλεκτρισμού (όλη η διανεμημένη με ηλεκτρονικά ισχύος)</a:t>
            </a:r>
            <a:endParaRPr lang="en-US" altLang="el-GR" dirty="0"/>
          </a:p>
          <a:p>
            <a:endParaRPr lang="el-GR" altLang="el-GR" dirty="0"/>
          </a:p>
          <a:p>
            <a:r>
              <a:rPr lang="el-GR" altLang="el-GR" dirty="0"/>
              <a:t>Τα Συστήματα Ηλεκτρικής Κίνησης αποτελούν εφαρμογή των ηλεκτρονικών ισχύος στον έλεγχο των ηλεκτρικών μηχανών. Ευρεία διάδοση σε βιομηχανικές εφαρμογές, στην ηλεκτρική κίνηση οχημάτων, αλλά και στην παραγωγή ηλεκτρικής ενέργειας (Α/Γ, </a:t>
            </a:r>
            <a:r>
              <a:rPr lang="el-GR" altLang="el-GR" dirty="0" err="1"/>
              <a:t>μικροστρόβιλοι</a:t>
            </a:r>
            <a:r>
              <a:rPr lang="el-GR" altLang="el-GR" dirty="0"/>
              <a:t>).</a:t>
            </a:r>
          </a:p>
          <a:p>
            <a:endParaRPr lang="en-US" altLang="el-GR" dirty="0"/>
          </a:p>
          <a:p>
            <a:r>
              <a:rPr lang="el-GR" altLang="el-GR" dirty="0"/>
              <a:t>Υψηλές Τάσεις: Παραγωγή και μέτρηση των υψηλών τάσεων, τεχνολογία μονώσεων, ηλεκτρομαγνητικές διαταραχές και συμβατότητα, </a:t>
            </a:r>
            <a:r>
              <a:rPr lang="el-GR" altLang="el-GR" dirty="0" err="1"/>
              <a:t>αντικεραυνική</a:t>
            </a:r>
            <a:r>
              <a:rPr lang="el-GR" altLang="el-GR" dirty="0"/>
              <a:t> προστασία και προστασία από υπερτάσεις, εξοπλισμός ΥΤ</a:t>
            </a:r>
          </a:p>
          <a:p>
            <a:endParaRPr lang="en-US" altLang="el-GR" dirty="0"/>
          </a:p>
          <a:p>
            <a:r>
              <a:rPr lang="el-GR" altLang="el-GR" dirty="0"/>
              <a:t>Εγκαταστάσεις: Ηλεκτρομηχανολογικές εγκαταστάσεις στη βιομηχανία και στα κτήρια, βιομηχανικοί αυτοματισμοί, ηλεκτρολογικός εξοπλισμός, τεχνολογία συστημάτων φωτισμού</a:t>
            </a:r>
          </a:p>
          <a:p>
            <a:endParaRPr lang="el-GR" altLang="el-GR" dirty="0"/>
          </a:p>
          <a:p>
            <a:r>
              <a:rPr lang="el-GR" altLang="el-GR" dirty="0"/>
              <a:t>Πλήρης Ροή: 4 υποχρεωτικά (ΗΜ Ι, ΠΥΤ και 2 από τα άλλα 3) και 3 επιλογής</a:t>
            </a:r>
          </a:p>
          <a:p>
            <a:r>
              <a:rPr lang="el-GR" altLang="el-GR" dirty="0"/>
              <a:t>Μισή Ροή: 2 υποχρεωτικά (ΗΜ Ι, ΠΥΤ) και 2 επιλογής</a:t>
            </a:r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376405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3A7BCB-9569-4C1C-A763-C8DC48785459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5752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3020727-4790-4938-BAAB-65B7072EBFD0}" type="slidenum">
              <a:rPr lang="en-GB" altLang="el-GR" sz="1200" smtClean="0"/>
              <a:pPr/>
              <a:t>10</a:t>
            </a:fld>
            <a:endParaRPr lang="en-GB" altLang="el-GR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2658235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3020727-4790-4938-BAAB-65B7072EBFD0}" type="slidenum">
              <a:rPr lang="en-GB" altLang="el-GR" sz="1200" smtClean="0"/>
              <a:pPr/>
              <a:t>11</a:t>
            </a:fld>
            <a:endParaRPr lang="en-GB" altLang="el-GR" sz="120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l-GR"/>
              <a:t>Ήδη πολύ είμαστε μάρτυρες αυτής της αλλαγής, πχ. Φωτοβολταικά στις στέγες, μονάδες βιομάζας κλπ…</a:t>
            </a:r>
          </a:p>
          <a:p>
            <a:pPr eaLnBrk="1" hangingPunct="1"/>
            <a:endParaRPr lang="el-GR" altLang="el-GR"/>
          </a:p>
          <a:p>
            <a:pPr eaLnBrk="1" hangingPunct="1"/>
            <a:r>
              <a:rPr lang="el-GR" altLang="el-GR"/>
              <a:t>Νέες έννοιες έρχονται: διαχείριση φορτίου, λειτουργία του </a:t>
            </a:r>
            <a:r>
              <a:rPr lang="en-US" altLang="el-GR"/>
              <a:t>retail market </a:t>
            </a:r>
            <a:r>
              <a:rPr lang="el-GR" altLang="el-GR"/>
              <a:t>κλπ</a:t>
            </a:r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417795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EE11976-A6DF-4C01-BA74-D1658BA1E7E4}" type="slidenum">
              <a:rPr lang="en-US" altLang="el-GR" sz="1200" smtClean="0"/>
              <a:pPr/>
              <a:t>12</a:t>
            </a:fld>
            <a:endParaRPr lang="en-US" altLang="el-GR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l-GR" altLang="el-GR" dirty="0"/>
              <a:t>Ως γνωστόν, η παραγωγή ηλεκτρισμού γίνεται παραδοσιακά από ηλεκτρικές γεννήτριες, οι οποίες εξετάζονται σε βάθος στη ροή.</a:t>
            </a:r>
          </a:p>
          <a:p>
            <a:r>
              <a:rPr lang="el-GR" altLang="el-GR" dirty="0"/>
              <a:t>Τεχνολογία ΑΠΕ και ΔΠ βασίζεται σε μηχανές και ηλ. Ισχύος.</a:t>
            </a:r>
          </a:p>
          <a:p>
            <a:r>
              <a:rPr lang="el-GR" altLang="el-GR" dirty="0"/>
              <a:t>Βλέπουμε τρεις χαρακτηριστικές περιπτώσεις τέτοιων εγκαταστάσεων.</a:t>
            </a:r>
          </a:p>
          <a:p>
            <a:r>
              <a:rPr lang="el-GR" altLang="el-GR" dirty="0"/>
              <a:t>Στα Φ/Β η λειτουργία στηρίζεται στα ΗΙ (κυρίως αντιστροφέας).</a:t>
            </a:r>
          </a:p>
          <a:p>
            <a:r>
              <a:rPr lang="el-GR" altLang="el-GR" dirty="0"/>
              <a:t>Οι σύγχρονες Α/Γ εκτός από την ηλ. Γεν. που παραδοσιακά διαθέτουν, έχουν πλέον και συστήματα μετατροπέων ΗΙ για τον έλεγχό τους.</a:t>
            </a:r>
            <a:endParaRPr lang="en-GB" altLang="el-GR" dirty="0"/>
          </a:p>
        </p:txBody>
      </p:sp>
    </p:spTree>
    <p:extLst>
      <p:ext uri="{BB962C8B-B14F-4D97-AF65-F5344CB8AC3E}">
        <p14:creationId xmlns:p14="http://schemas.microsoft.com/office/powerpoint/2010/main" val="3783751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0AE763-0AA7-4B78-B8E2-4C32DC1F160A}" type="slidenum">
              <a:rPr lang="en-US" altLang="el-GR" sz="1200" smtClean="0">
                <a:solidFill>
                  <a:srgbClr val="000000"/>
                </a:solidFill>
              </a:rPr>
              <a:pPr/>
              <a:t>13</a:t>
            </a:fld>
            <a:endParaRPr lang="en-US" altLang="el-GR" sz="120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361575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41E9-414C-4BBF-B9D1-69E7E3A5AE11}" type="datetimeFigureOut">
              <a:rPr lang="el-GR" smtClean="0"/>
              <a:t>11/2/2025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7DD1-A9B3-453B-98B0-873A214DAD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6549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41E9-414C-4BBF-B9D1-69E7E3A5AE11}" type="datetimeFigureOut">
              <a:rPr lang="el-GR" smtClean="0"/>
              <a:t>11/2/2025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7DD1-A9B3-453B-98B0-873A214DAD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186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41E9-414C-4BBF-B9D1-69E7E3A5AE11}" type="datetimeFigureOut">
              <a:rPr lang="el-GR" smtClean="0"/>
              <a:t>11/2/2025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7DD1-A9B3-453B-98B0-873A214DAD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6615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41E9-414C-4BBF-B9D1-69E7E3A5AE11}" type="datetimeFigureOut">
              <a:rPr lang="el-GR" smtClean="0"/>
              <a:t>11/2/2025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7DD1-A9B3-453B-98B0-873A214DAD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2040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41E9-414C-4BBF-B9D1-69E7E3A5AE11}" type="datetimeFigureOut">
              <a:rPr lang="el-GR" smtClean="0"/>
              <a:t>11/2/2025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7DD1-A9B3-453B-98B0-873A214DAD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332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41E9-414C-4BBF-B9D1-69E7E3A5AE11}" type="datetimeFigureOut">
              <a:rPr lang="el-GR" smtClean="0"/>
              <a:t>11/2/2025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7DD1-A9B3-453B-98B0-873A214DAD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443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41E9-414C-4BBF-B9D1-69E7E3A5AE11}" type="datetimeFigureOut">
              <a:rPr lang="el-GR" smtClean="0"/>
              <a:t>11/2/2025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7DD1-A9B3-453B-98B0-873A214DAD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877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41E9-414C-4BBF-B9D1-69E7E3A5AE11}" type="datetimeFigureOut">
              <a:rPr lang="el-GR" smtClean="0"/>
              <a:t>11/2/2025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7DD1-A9B3-453B-98B0-873A214DAD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159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41E9-414C-4BBF-B9D1-69E7E3A5AE11}" type="datetimeFigureOut">
              <a:rPr lang="el-GR" smtClean="0"/>
              <a:t>11/2/2025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7DD1-A9B3-453B-98B0-873A214DAD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9771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41E9-414C-4BBF-B9D1-69E7E3A5AE11}" type="datetimeFigureOut">
              <a:rPr lang="el-GR" smtClean="0"/>
              <a:t>11/2/2025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7DD1-A9B3-453B-98B0-873A214DAD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6159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41E9-414C-4BBF-B9D1-69E7E3A5AE11}" type="datetimeFigureOut">
              <a:rPr lang="el-GR" smtClean="0"/>
              <a:t>11/2/2025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57DD1-A9B3-453B-98B0-873A214DAD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588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041E9-414C-4BBF-B9D1-69E7E3A5AE11}" type="datetimeFigureOut">
              <a:rPr lang="el-GR" smtClean="0"/>
              <a:t>11/2/2025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57DD1-A9B3-453B-98B0-873A214DAD7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702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1.png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83223" y="1196976"/>
            <a:ext cx="81592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l-GR" sz="3000" b="1" dirty="0" err="1">
                <a:solidFill>
                  <a:srgbClr val="000066"/>
                </a:solidFill>
                <a:latin typeface="+mn-lt"/>
              </a:rPr>
              <a:t>Συστήμ</a:t>
            </a:r>
            <a:r>
              <a:rPr lang="en-US" altLang="el-GR" sz="3000" b="1" dirty="0">
                <a:solidFill>
                  <a:srgbClr val="000066"/>
                </a:solidFill>
                <a:latin typeface="+mn-lt"/>
              </a:rPr>
              <a:t>ατα Ηλεκτρικής Ενέργειας</a:t>
            </a:r>
          </a:p>
        </p:txBody>
      </p:sp>
      <p:sp>
        <p:nvSpPr>
          <p:cNvPr id="3075" name="Text Box 7"/>
          <p:cNvSpPr txBox="1">
            <a:spLocks noChangeArrowheads="1"/>
          </p:cNvSpPr>
          <p:nvPr/>
        </p:nvSpPr>
        <p:spPr bwMode="auto">
          <a:xfrm>
            <a:off x="492369" y="484188"/>
            <a:ext cx="81592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l-GR" altLang="el-GR" sz="4200" b="1" dirty="0">
                <a:solidFill>
                  <a:srgbClr val="000066"/>
                </a:solidFill>
                <a:latin typeface="+mj-lt"/>
              </a:rPr>
              <a:t>Ροή E</a:t>
            </a:r>
            <a:endParaRPr lang="en-US" altLang="el-GR" sz="4200" b="1" dirty="0">
              <a:solidFill>
                <a:srgbClr val="000066"/>
              </a:solidFill>
              <a:latin typeface="+mj-lt"/>
            </a:endParaRPr>
          </a:p>
        </p:txBody>
      </p:sp>
      <p:graphicFrame>
        <p:nvGraphicFramePr>
          <p:cNvPr id="3076" name="Object 0"/>
          <p:cNvGraphicFramePr>
            <a:graphicFrameLocks noChangeAspect="1"/>
          </p:cNvGraphicFramePr>
          <p:nvPr/>
        </p:nvGraphicFramePr>
        <p:xfrm>
          <a:off x="492370" y="1989139"/>
          <a:ext cx="2716823" cy="191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3" imgW="4110236" imgH="2669714" progId="CorelPhotoPaint.Image.9">
                  <p:embed/>
                </p:oleObj>
              </mc:Choice>
              <mc:Fallback>
                <p:oleObj name="CorelPhotoPaint.Image.9" r:id="rId3" imgW="4110236" imgH="266971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370" y="1989139"/>
                        <a:ext cx="2716823" cy="191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989138"/>
            <a:ext cx="1710104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2" y="4046538"/>
            <a:ext cx="1566496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Energy Management System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316" y="1981200"/>
            <a:ext cx="338796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08" y="4616451"/>
            <a:ext cx="3364523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828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116632"/>
            <a:ext cx="790099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l-GR" altLang="el-GR" sz="2400" b="1" dirty="0">
                <a:solidFill>
                  <a:srgbClr val="C00000"/>
                </a:solidFill>
              </a:rPr>
              <a:t>Σύγκλιση επιστημών ηλεκτρολόγου μηχανικού +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el-GR" altLang="el-GR" sz="2400" b="1" dirty="0">
                <a:solidFill>
                  <a:srgbClr val="C00000"/>
                </a:solidFill>
              </a:rPr>
              <a:t>επιχειρησιακής έρευνας + οικονομικών</a:t>
            </a:r>
            <a:endParaRPr lang="en-US" altLang="el-GR" sz="2400" b="1" dirty="0">
              <a:solidFill>
                <a:srgbClr val="0033CC"/>
              </a:solidFill>
            </a:endParaRPr>
          </a:p>
          <a:p>
            <a:pPr algn="ctr">
              <a:lnSpc>
                <a:spcPct val="100000"/>
              </a:lnSpc>
              <a:buFontTx/>
              <a:buNone/>
            </a:pPr>
            <a:endParaRPr lang="en-US" altLang="el-GR" sz="2200" b="1" dirty="0">
              <a:solidFill>
                <a:srgbClr val="0033C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5A5D63-59C7-9F4F-B43B-521B91C22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084" y="1776841"/>
            <a:ext cx="4157832" cy="3304318"/>
          </a:xfrm>
          <a:prstGeom prst="rect">
            <a:avLst/>
          </a:prstGeom>
        </p:spPr>
      </p:pic>
      <p:pic>
        <p:nvPicPr>
          <p:cNvPr id="11" name="Picture 10" descr="A row of black servers in a room&#10;&#10;Description automatically generated">
            <a:extLst>
              <a:ext uri="{FF2B5EF4-FFF2-40B4-BE49-F238E27FC236}">
                <a16:creationId xmlns:a16="http://schemas.microsoft.com/office/drawing/2014/main" id="{E096082C-1EED-3580-E498-F24E710A36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32404"/>
            <a:ext cx="1656184" cy="1167610"/>
          </a:xfrm>
          <a:prstGeom prst="rect">
            <a:avLst/>
          </a:prstGeom>
        </p:spPr>
      </p:pic>
      <p:pic>
        <p:nvPicPr>
          <p:cNvPr id="13" name="Picture 12" descr="A map of a state with a large blue circle&#10;&#10;Description automatically generated">
            <a:extLst>
              <a:ext uri="{FF2B5EF4-FFF2-40B4-BE49-F238E27FC236}">
                <a16:creationId xmlns:a16="http://schemas.microsoft.com/office/drawing/2014/main" id="{024073D9-DA67-299D-36D1-0B6797C776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20" y="5229199"/>
            <a:ext cx="2654024" cy="1500827"/>
          </a:xfrm>
          <a:prstGeom prst="rect">
            <a:avLst/>
          </a:prstGeom>
        </p:spPr>
      </p:pic>
      <p:pic>
        <p:nvPicPr>
          <p:cNvPr id="17" name="Picture 16" descr="A diagram of a diagram of a system&#10;&#10;Description automatically generated with medium confidence">
            <a:extLst>
              <a:ext uri="{FF2B5EF4-FFF2-40B4-BE49-F238E27FC236}">
                <a16:creationId xmlns:a16="http://schemas.microsoft.com/office/drawing/2014/main" id="{7C2B8CF2-5790-87EC-F1ED-E3D17A61AC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37112"/>
            <a:ext cx="2659498" cy="16793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9E94D1-4182-DE09-6495-6CD1D28A7A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91174"/>
            <a:ext cx="2901980" cy="1415772"/>
          </a:xfrm>
          <a:prstGeom prst="rect">
            <a:avLst/>
          </a:prstGeom>
        </p:spPr>
      </p:pic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F76C51FC-E787-100A-AD4A-D34520DEB3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284984"/>
            <a:ext cx="2617682" cy="16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0885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3891" y="23270"/>
            <a:ext cx="79009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l-GR" altLang="el-GR" sz="2200" b="1" dirty="0">
                <a:solidFill>
                  <a:srgbClr val="0033CC"/>
                </a:solidFill>
              </a:rPr>
              <a:t>Κέντρα Ελέγχου Ενέργειας</a:t>
            </a:r>
            <a:r>
              <a:rPr lang="en-US" altLang="el-GR" sz="2200" b="1" dirty="0">
                <a:solidFill>
                  <a:srgbClr val="0033CC"/>
                </a:solidFill>
              </a:rPr>
              <a:t> EMS/DMS</a:t>
            </a:r>
            <a:endParaRPr lang="en-US" altLang="el-GR" sz="22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1" y="548680"/>
            <a:ext cx="4286595" cy="2775422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18903" r="22430" b="25027"/>
          <a:stretch>
            <a:fillRect/>
          </a:stretch>
        </p:blipFill>
        <p:spPr bwMode="auto">
          <a:xfrm>
            <a:off x="179512" y="3374600"/>
            <a:ext cx="5401543" cy="34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20267"/>
            <a:ext cx="4211789" cy="2232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861048"/>
            <a:ext cx="3258969" cy="217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1167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18694" y="389098"/>
            <a:ext cx="8159262" cy="8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Aft>
                <a:spcPts val="1200"/>
              </a:spcAft>
              <a:buFontTx/>
              <a:buNone/>
            </a:pPr>
            <a:r>
              <a:rPr lang="el-GR" altLang="el-GR" sz="2700" b="1" dirty="0">
                <a:solidFill>
                  <a:srgbClr val="C00000"/>
                </a:solidFill>
                <a:latin typeface="+mn-lt"/>
              </a:rPr>
              <a:t>Εργαστήριο Συστημάτων Ηλεκτρικής Ενέργειας (ΣΗΕ)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l-GR" altLang="el-GR" sz="2200" dirty="0">
                <a:solidFill>
                  <a:srgbClr val="0033CC"/>
                </a:solidFill>
                <a:latin typeface="+mn-lt"/>
              </a:rPr>
              <a:t>Υβριδικό σύστημα ηλεκτρικής ενέργειας με ΑΠΕ </a:t>
            </a:r>
            <a:endParaRPr lang="en-US" altLang="el-GR" sz="2200" dirty="0">
              <a:solidFill>
                <a:srgbClr val="0033CC"/>
              </a:solidFill>
              <a:latin typeface="+mn-lt"/>
            </a:endParaRPr>
          </a:p>
        </p:txBody>
      </p:sp>
      <p:pic>
        <p:nvPicPr>
          <p:cNvPr id="13315" name="Picture 3" descr="pane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3" y="1525272"/>
            <a:ext cx="2653150" cy="215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701844"/>
              </p:ext>
            </p:extLst>
          </p:nvPr>
        </p:nvGraphicFramePr>
        <p:xfrm>
          <a:off x="3135121" y="1525272"/>
          <a:ext cx="1343679" cy="2590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428571" imgH="6106377" progId="Paint.Picture">
                  <p:embed/>
                </p:oleObj>
              </mc:Choice>
              <mc:Fallback>
                <p:oleObj name="Bitmap Image" r:id="rId4" imgW="3428571" imgH="610637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121" y="1525272"/>
                        <a:ext cx="1343679" cy="2590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368447" y="3777164"/>
            <a:ext cx="22282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l-GR" altLang="el-GR" sz="1600" dirty="0">
                <a:latin typeface="Arial" charset="0"/>
              </a:rPr>
              <a:t>Φωτοβολταϊκά Πλαίσια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2969621" y="4190769"/>
            <a:ext cx="16287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l-GR" altLang="el-GR" sz="1600" dirty="0">
                <a:latin typeface="Arial" charset="0"/>
              </a:rPr>
              <a:t>Ανεμογεννήτρια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4598325" y="4257798"/>
            <a:ext cx="3690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l-GR" altLang="el-GR" sz="1600" dirty="0">
                <a:latin typeface="Arial" charset="0"/>
              </a:rPr>
              <a:t>Μετατροπείς, συσσωρευτές και προσομοιωτές </a:t>
            </a:r>
            <a:r>
              <a:rPr lang="en-US" altLang="el-GR" sz="1600" dirty="0">
                <a:latin typeface="Arial" charset="0"/>
              </a:rPr>
              <a:t>HIL</a:t>
            </a:r>
            <a:endParaRPr lang="el-GR" altLang="el-GR" sz="1600" dirty="0">
              <a:latin typeface="Arial" charset="0"/>
            </a:endParaRPr>
          </a:p>
        </p:txBody>
      </p:sp>
      <p:pic>
        <p:nvPicPr>
          <p:cNvPr id="13320" name="Picture 4" descr="http://www.smartrue.gr/portals/0/meltemi_wdiese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/>
          <a:stretch/>
        </p:blipFill>
        <p:spPr bwMode="auto">
          <a:xfrm>
            <a:off x="291087" y="4257798"/>
            <a:ext cx="3004563" cy="230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Θέση περιεχομένου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80" y="1525272"/>
            <a:ext cx="3270738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 Box 7"/>
          <p:cNvSpPr txBox="1">
            <a:spLocks noChangeArrowheads="1"/>
          </p:cNvSpPr>
          <p:nvPr/>
        </p:nvSpPr>
        <p:spPr bwMode="auto">
          <a:xfrm>
            <a:off x="3295650" y="5265738"/>
            <a:ext cx="46607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l-GR" altLang="el-GR" sz="1600" dirty="0">
                <a:latin typeface="Arial" charset="0"/>
              </a:rPr>
              <a:t>Εφαρμογή τεχνολογιών σε πραγματικό οικισμό</a:t>
            </a:r>
          </a:p>
        </p:txBody>
      </p:sp>
    </p:spTree>
    <p:extLst>
      <p:ext uri="{BB962C8B-B14F-4D97-AF65-F5344CB8AC3E}">
        <p14:creationId xmlns:p14="http://schemas.microsoft.com/office/powerpoint/2010/main" val="3575375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31" y="143280"/>
            <a:ext cx="8712968" cy="95332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lang="el-GR" altLang="el-GR" sz="2700" b="1" dirty="0">
                <a:solidFill>
                  <a:srgbClr val="C00000"/>
                </a:solidFill>
              </a:rPr>
              <a:t>Εργαστήριο ΣΗΕ</a:t>
            </a:r>
            <a:br>
              <a:rPr lang="el-GR" altLang="el-GR" sz="2700" b="1" dirty="0">
                <a:solidFill>
                  <a:srgbClr val="C00000"/>
                </a:solidFill>
              </a:rPr>
            </a:br>
            <a:r>
              <a:rPr lang="el-GR" sz="2200" kern="1200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Σύστημα εποπτείας και ελέγχου </a:t>
            </a:r>
            <a:r>
              <a:rPr lang="el-GR" sz="2200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γεννήτριας/κινητήρα </a:t>
            </a:r>
            <a:r>
              <a:rPr lang="el-GR" sz="2200" kern="1200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με</a:t>
            </a:r>
            <a:br>
              <a:rPr lang="en-US" sz="2200" kern="1200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</a:br>
            <a:r>
              <a:rPr lang="en-US" sz="2200" kern="1200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P</a:t>
            </a:r>
            <a:r>
              <a:rPr lang="en-US" sz="2200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rogrammable </a:t>
            </a:r>
            <a:r>
              <a:rPr lang="en-US" sz="2200" kern="1200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Logic Controller</a:t>
            </a:r>
            <a:r>
              <a:rPr lang="el-GR" sz="2200" kern="1200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200" kern="1200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PLC)</a:t>
            </a:r>
            <a:endParaRPr lang="el-GR" sz="2200" kern="1200" dirty="0">
              <a:solidFill>
                <a:srgbClr val="0033CC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33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4" t="17581" r="35155" b="21565"/>
          <a:stretch/>
        </p:blipFill>
        <p:spPr bwMode="auto">
          <a:xfrm>
            <a:off x="899592" y="1250371"/>
            <a:ext cx="3115245" cy="537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Rectangle 9"/>
          <p:cNvSpPr>
            <a:spLocks noChangeArrowheads="1"/>
          </p:cNvSpPr>
          <p:nvPr/>
        </p:nvSpPr>
        <p:spPr bwMode="auto">
          <a:xfrm>
            <a:off x="0" y="122173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l-GR" altLang="el-GR">
              <a:solidFill>
                <a:srgbClr val="000000"/>
              </a:solidFill>
              <a:latin typeface="Tahoma" pitchFamily="34" charset="0"/>
            </a:endParaRPr>
          </a:p>
        </p:txBody>
      </p:sp>
      <p:graphicFrame>
        <p:nvGraphicFramePr>
          <p:cNvPr id="1434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219326"/>
              </p:ext>
            </p:extLst>
          </p:nvPr>
        </p:nvGraphicFramePr>
        <p:xfrm>
          <a:off x="4662264" y="3993656"/>
          <a:ext cx="3510136" cy="2635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9752381" imgH="7314286" progId="MSPhotoEd.3">
                  <p:embed/>
                </p:oleObj>
              </mc:Choice>
              <mc:Fallback>
                <p:oleObj r:id="rId4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264" y="3993656"/>
                        <a:ext cx="3510136" cy="26354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11"/>
          <p:cNvSpPr>
            <a:spLocks noChangeArrowheads="1"/>
          </p:cNvSpPr>
          <p:nvPr/>
        </p:nvSpPr>
        <p:spPr bwMode="auto">
          <a:xfrm>
            <a:off x="0" y="1097906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l-GR" altLang="el-GR">
              <a:solidFill>
                <a:srgbClr val="000000"/>
              </a:solidFill>
              <a:latin typeface="Tahoma" pitchFamily="34" charset="0"/>
            </a:endParaRPr>
          </a:p>
        </p:txBody>
      </p:sp>
      <p:graphicFrame>
        <p:nvGraphicFramePr>
          <p:cNvPr id="1434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9498826"/>
              </p:ext>
            </p:extLst>
          </p:nvPr>
        </p:nvGraphicFramePr>
        <p:xfrm>
          <a:off x="4644008" y="1268760"/>
          <a:ext cx="3528392" cy="264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9504762" imgH="14628571" progId="MSPhotoEd.3">
                  <p:embed/>
                </p:oleObj>
              </mc:Choice>
              <mc:Fallback>
                <p:oleObj r:id="rId6" imgW="19504762" imgH="146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1268760"/>
                        <a:ext cx="3528392" cy="264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5638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1520" y="116632"/>
            <a:ext cx="86409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l-GR" altLang="el-GR" sz="2400" b="1" dirty="0">
                <a:solidFill>
                  <a:srgbClr val="C00000"/>
                </a:solidFill>
              </a:rPr>
              <a:t>Εργαστήριο ΣΗΕ</a:t>
            </a:r>
            <a:br>
              <a:rPr lang="el-GR" altLang="el-GR" sz="2400" b="1" dirty="0">
                <a:solidFill>
                  <a:srgbClr val="C00000"/>
                </a:solidFill>
              </a:rPr>
            </a:br>
            <a:r>
              <a:rPr lang="el-GR" sz="2000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Διάταξη προσαρμοστικής προστασίας (</a:t>
            </a:r>
            <a:r>
              <a:rPr lang="en-US" sz="2000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adaptive protection</a:t>
            </a:r>
            <a:r>
              <a:rPr lang="el-GR" sz="2000" dirty="0">
                <a:solidFill>
                  <a:srgbClr val="0033CC"/>
                </a:solidFill>
                <a:latin typeface="+mn-lt"/>
                <a:ea typeface="+mn-ea"/>
                <a:cs typeface="+mn-cs"/>
              </a:rPr>
              <a:t>) δικτύου διανομής 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392488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 r="14859"/>
          <a:stretch>
            <a:fillRect/>
          </a:stretch>
        </p:blipFill>
        <p:spPr bwMode="auto">
          <a:xfrm>
            <a:off x="4716016" y="3068960"/>
            <a:ext cx="4104456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567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17" y="2910328"/>
            <a:ext cx="1223717" cy="815811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3FF09D8-75C6-6F3C-6395-02481F6C8FAB}"/>
              </a:ext>
            </a:extLst>
          </p:cNvPr>
          <p:cNvSpPr txBox="1">
            <a:spLocks/>
          </p:cNvSpPr>
          <p:nvPr/>
        </p:nvSpPr>
        <p:spPr>
          <a:xfrm>
            <a:off x="419859" y="404893"/>
            <a:ext cx="6918544" cy="9498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700" b="1" dirty="0">
                <a:solidFill>
                  <a:srgbClr val="20276E"/>
                </a:solidFill>
                <a:latin typeface="Commissioner" pitchFamily="2" charset="0"/>
              </a:rPr>
              <a:t>Ενεργειακές Προκλήσεις της Γενιάς Μας</a:t>
            </a:r>
            <a:endParaRPr lang="en-US" sz="1200" b="1" dirty="0">
              <a:solidFill>
                <a:srgbClr val="20276E"/>
              </a:solidFill>
              <a:latin typeface="Commissioner" pitchFamily="2" charset="0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6B23D1A-1CFF-1D62-7D6F-28730AF1623D}"/>
              </a:ext>
            </a:extLst>
          </p:cNvPr>
          <p:cNvSpPr txBox="1">
            <a:spLocks/>
          </p:cNvSpPr>
          <p:nvPr/>
        </p:nvSpPr>
        <p:spPr>
          <a:xfrm>
            <a:off x="465928" y="4326415"/>
            <a:ext cx="2358737" cy="7874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Οκταπλασιασμός της τιμής φυσικού αερίου (ΤΤ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F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)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από την αρχή του 2021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ommissioner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2E84D5-B828-2E20-DC08-019AB40D344E}"/>
              </a:ext>
            </a:extLst>
          </p:cNvPr>
          <p:cNvSpPr txBox="1"/>
          <p:nvPr/>
        </p:nvSpPr>
        <p:spPr>
          <a:xfrm>
            <a:off x="8684720" y="4255077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endParaRPr lang="en-GR" sz="1350" b="1" dirty="0">
              <a:solidFill>
                <a:srgbClr val="20276E"/>
              </a:solidFill>
              <a:latin typeface="Commissioner" pitchFamily="2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3758230-B01F-37D4-4A24-41CDC822FAE4}"/>
              </a:ext>
            </a:extLst>
          </p:cNvPr>
          <p:cNvSpPr txBox="1">
            <a:spLocks/>
          </p:cNvSpPr>
          <p:nvPr/>
        </p:nvSpPr>
        <p:spPr>
          <a:xfrm>
            <a:off x="6114008" y="4326414"/>
            <a:ext cx="2690555" cy="11397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Η δράση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REPowerEU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εμβαθύνει τους ήδη φιλόδοξους στόχους διεύσδυσης ΑΠΕ στο Ευρωπαϊκό ενεργειακό μίγμα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ommissioner" pitchFamily="2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F136F94-63E6-7112-D7EF-CCB628D3272D}"/>
              </a:ext>
            </a:extLst>
          </p:cNvPr>
          <p:cNvSpPr txBox="1">
            <a:spLocks/>
          </p:cNvSpPr>
          <p:nvPr/>
        </p:nvSpPr>
        <p:spPr>
          <a:xfrm>
            <a:off x="549056" y="1962973"/>
            <a:ext cx="2175441" cy="103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3000" dirty="0">
              <a:solidFill>
                <a:srgbClr val="E2BF79"/>
              </a:solidFill>
              <a:latin typeface="Commissioner" pitchFamily="2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A028045-F52E-278D-4AC8-7A9F4C9369B4}"/>
              </a:ext>
            </a:extLst>
          </p:cNvPr>
          <p:cNvSpPr txBox="1">
            <a:spLocks/>
          </p:cNvSpPr>
          <p:nvPr/>
        </p:nvSpPr>
        <p:spPr>
          <a:xfrm>
            <a:off x="3392010" y="1962973"/>
            <a:ext cx="2175441" cy="466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3000" dirty="0">
              <a:solidFill>
                <a:srgbClr val="E2BF79"/>
              </a:solidFill>
              <a:latin typeface="Commissioner" pitchFamily="2" charset="0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D0DEC44-A355-BD56-5527-C5F0A3568259}"/>
              </a:ext>
            </a:extLst>
          </p:cNvPr>
          <p:cNvSpPr txBox="1">
            <a:spLocks/>
          </p:cNvSpPr>
          <p:nvPr/>
        </p:nvSpPr>
        <p:spPr>
          <a:xfrm>
            <a:off x="6147675" y="1962973"/>
            <a:ext cx="2449070" cy="5192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3000" dirty="0">
              <a:solidFill>
                <a:srgbClr val="E2BF79"/>
              </a:solidFill>
              <a:latin typeface="Commissioner" pitchFamily="2" charset="0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E1424F7-2CA0-4B07-9E19-E0DD188DF77B}"/>
              </a:ext>
            </a:extLst>
          </p:cNvPr>
          <p:cNvSpPr txBox="1">
            <a:spLocks/>
          </p:cNvSpPr>
          <p:nvPr/>
        </p:nvSpPr>
        <p:spPr>
          <a:xfrm>
            <a:off x="323528" y="1268765"/>
            <a:ext cx="2695840" cy="6619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1400" b="1" dirty="0">
                <a:solidFill>
                  <a:srgbClr val="20276E"/>
                </a:solidFill>
                <a:latin typeface="Commissioner" pitchFamily="2" charset="0"/>
              </a:rPr>
              <a:t>Ο πόλεμος στην Ουκρανία έχει αναδείξει την πρόκληση της ενεργειακής ασφάλειας</a:t>
            </a:r>
            <a:endParaRPr lang="en-US" sz="1400" b="1" dirty="0">
              <a:solidFill>
                <a:srgbClr val="20276E"/>
              </a:solidFill>
              <a:latin typeface="Commissioner" pitchFamily="2" charset="0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876EB7B-D633-9E96-05A4-E2327969550F}"/>
              </a:ext>
            </a:extLst>
          </p:cNvPr>
          <p:cNvSpPr txBox="1">
            <a:spLocks/>
          </p:cNvSpPr>
          <p:nvPr/>
        </p:nvSpPr>
        <p:spPr>
          <a:xfrm>
            <a:off x="3192196" y="1268764"/>
            <a:ext cx="2516680" cy="714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1400" b="1" dirty="0">
                <a:solidFill>
                  <a:srgbClr val="20276E"/>
                </a:solidFill>
                <a:latin typeface="Commissioner" pitchFamily="2" charset="0"/>
              </a:rPr>
              <a:t>Και οι ανθρωπογενείς δραστηριότητες επηρεάζουν το περιβάλλον και αναλώνουν πεπερασμένους ορυκτούς πόρους</a:t>
            </a:r>
            <a:endParaRPr lang="en-US" sz="1400" b="1" dirty="0">
              <a:solidFill>
                <a:srgbClr val="20276E"/>
              </a:solidFill>
              <a:latin typeface="Commissioner" pitchFamily="2" charset="0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35B9B66-3591-2DC8-475D-0F1726125D85}"/>
              </a:ext>
            </a:extLst>
          </p:cNvPr>
          <p:cNvSpPr txBox="1">
            <a:spLocks/>
          </p:cNvSpPr>
          <p:nvPr/>
        </p:nvSpPr>
        <p:spPr>
          <a:xfrm>
            <a:off x="6296749" y="1391872"/>
            <a:ext cx="2325071" cy="577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1400" b="1" dirty="0">
                <a:solidFill>
                  <a:srgbClr val="20276E"/>
                </a:solidFill>
                <a:latin typeface="Commissioner" pitchFamily="2" charset="0"/>
              </a:rPr>
              <a:t>Οι ανανεώσιμες πηγές ενέργειας αναδεικνύονται ως κεντρική λύση στις ενεργειακές μας προκλήσεις</a:t>
            </a:r>
            <a:endParaRPr lang="en-US" sz="1400" b="1" dirty="0">
              <a:solidFill>
                <a:srgbClr val="20276E"/>
              </a:solidFill>
              <a:latin typeface="Commissioner" pitchFamily="2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5A5126-5B3B-46F2-D093-0E1A7EFAF787}"/>
              </a:ext>
            </a:extLst>
          </p:cNvPr>
          <p:cNvCxnSpPr>
            <a:cxnSpLocks/>
          </p:cNvCxnSpPr>
          <p:nvPr/>
        </p:nvCxnSpPr>
        <p:spPr>
          <a:xfrm>
            <a:off x="592697" y="2546813"/>
            <a:ext cx="239988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810914-AED8-5D83-03FA-C0EF52E24BDF}"/>
              </a:ext>
            </a:extLst>
          </p:cNvPr>
          <p:cNvCxnSpPr>
            <a:cxnSpLocks/>
          </p:cNvCxnSpPr>
          <p:nvPr/>
        </p:nvCxnSpPr>
        <p:spPr>
          <a:xfrm>
            <a:off x="3354603" y="2546813"/>
            <a:ext cx="239988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FA8FF7-2C58-A2BC-06D5-C488B228BDFD}"/>
              </a:ext>
            </a:extLst>
          </p:cNvPr>
          <p:cNvCxnSpPr>
            <a:cxnSpLocks/>
          </p:cNvCxnSpPr>
          <p:nvPr/>
        </p:nvCxnSpPr>
        <p:spPr>
          <a:xfrm>
            <a:off x="6128972" y="2560667"/>
            <a:ext cx="239988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1BAA2D3-F834-1E75-38C6-3CDCF1B27BCC}"/>
              </a:ext>
            </a:extLst>
          </p:cNvPr>
          <p:cNvSpPr txBox="1">
            <a:spLocks/>
          </p:cNvSpPr>
          <p:nvPr/>
        </p:nvSpPr>
        <p:spPr>
          <a:xfrm>
            <a:off x="3559980" y="3222373"/>
            <a:ext cx="2038646" cy="5242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50" dirty="0">
                <a:solidFill>
                  <a:schemeClr val="bg1">
                    <a:lumMod val="85000"/>
                  </a:schemeClr>
                </a:solidFill>
                <a:latin typeface="Commissioner" pitchFamily="2" charset="0"/>
              </a:rPr>
              <a:t>PHOTOGRAPHY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50" dirty="0">
                <a:solidFill>
                  <a:schemeClr val="bg1">
                    <a:lumMod val="85000"/>
                  </a:schemeClr>
                </a:solidFill>
                <a:latin typeface="Commissioner" pitchFamily="2" charset="0"/>
              </a:rPr>
              <a:t>OR GRAPH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4EAF991-BBA0-2F9A-6900-815736B2D17B}"/>
              </a:ext>
            </a:extLst>
          </p:cNvPr>
          <p:cNvSpPr txBox="1">
            <a:spLocks/>
          </p:cNvSpPr>
          <p:nvPr/>
        </p:nvSpPr>
        <p:spPr>
          <a:xfrm>
            <a:off x="791842" y="3222373"/>
            <a:ext cx="2038646" cy="5242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50" dirty="0">
                <a:solidFill>
                  <a:schemeClr val="bg1">
                    <a:lumMod val="85000"/>
                  </a:schemeClr>
                </a:solidFill>
                <a:latin typeface="Commissioner" pitchFamily="2" charset="0"/>
              </a:rPr>
              <a:t>PHOTOGRAPHY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50" dirty="0">
                <a:solidFill>
                  <a:schemeClr val="bg1">
                    <a:lumMod val="85000"/>
                  </a:schemeClr>
                </a:solidFill>
                <a:latin typeface="Commissioner" pitchFamily="2" charset="0"/>
              </a:rPr>
              <a:t>OR GRAPH</a:t>
            </a:r>
          </a:p>
        </p:txBody>
      </p:sp>
      <p:pic>
        <p:nvPicPr>
          <p:cNvPr id="32" name="Εικόνα 31">
            <a:extLst>
              <a:ext uri="{FF2B5EF4-FFF2-40B4-BE49-F238E27FC236}">
                <a16:creationId xmlns:a16="http://schemas.microsoft.com/office/drawing/2014/main" id="{AA7EA1E6-75DB-BF5C-A114-C9638633F4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66" y="5383030"/>
            <a:ext cx="336804" cy="3368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42" y="2611364"/>
            <a:ext cx="1960634" cy="1404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440" y="2822193"/>
            <a:ext cx="1347075" cy="11264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71" y="2645389"/>
            <a:ext cx="2405063" cy="14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20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3FF09D8-75C6-6F3C-6395-02481F6C8FAB}"/>
              </a:ext>
            </a:extLst>
          </p:cNvPr>
          <p:cNvSpPr txBox="1">
            <a:spLocks/>
          </p:cNvSpPr>
          <p:nvPr/>
        </p:nvSpPr>
        <p:spPr>
          <a:xfrm>
            <a:off x="323528" y="446349"/>
            <a:ext cx="6918544" cy="9498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700" b="1" dirty="0">
                <a:solidFill>
                  <a:srgbClr val="20276E"/>
                </a:solidFill>
                <a:latin typeface="Commissioner" pitchFamily="2" charset="0"/>
              </a:rPr>
              <a:t>Ευέλικτοι Καταναλωτές στο Επίκεντρο</a:t>
            </a:r>
            <a:endParaRPr lang="en-US" sz="1200" b="1" dirty="0">
              <a:solidFill>
                <a:srgbClr val="20276E"/>
              </a:solidFill>
              <a:latin typeface="Commissioner" pitchFamily="2" charset="0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6B23D1A-1CFF-1D62-7D6F-28730AF1623D}"/>
              </a:ext>
            </a:extLst>
          </p:cNvPr>
          <p:cNvSpPr txBox="1">
            <a:spLocks/>
          </p:cNvSpPr>
          <p:nvPr/>
        </p:nvSpPr>
        <p:spPr>
          <a:xfrm>
            <a:off x="465928" y="4326415"/>
            <a:ext cx="2463068" cy="652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Η «καμπύλη της πάπιας» στην Καλιφόρνια: ράμπες της τάξης των 1</a:t>
            </a: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4 GW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σε 4 ώρες λόγω ηλιακής παραγωγής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ommissioner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2E84D5-B828-2E20-DC08-019AB40D344E}"/>
              </a:ext>
            </a:extLst>
          </p:cNvPr>
          <p:cNvSpPr txBox="1"/>
          <p:nvPr/>
        </p:nvSpPr>
        <p:spPr>
          <a:xfrm>
            <a:off x="8684720" y="4365912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endParaRPr lang="en-GR" sz="1350" b="1" dirty="0">
              <a:solidFill>
                <a:srgbClr val="20276E"/>
              </a:solidFill>
              <a:latin typeface="Commissioner" pitchFamily="2" charset="0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3313831-0782-87FF-95EF-DED404E1C9A8}"/>
              </a:ext>
            </a:extLst>
          </p:cNvPr>
          <p:cNvSpPr txBox="1">
            <a:spLocks/>
          </p:cNvSpPr>
          <p:nvPr/>
        </p:nvSpPr>
        <p:spPr>
          <a:xfrm>
            <a:off x="3342133" y="4366288"/>
            <a:ext cx="2358737" cy="5237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Τα ηλεκτρικά αυτοκίνητα γίνονται σημαντική πηγή ευελιξίας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ommissioner" pitchFamily="2" charset="0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3758230-B01F-37D4-4A24-41CDC822FAE4}"/>
              </a:ext>
            </a:extLst>
          </p:cNvPr>
          <p:cNvSpPr txBox="1">
            <a:spLocks/>
          </p:cNvSpPr>
          <p:nvPr/>
        </p:nvSpPr>
        <p:spPr>
          <a:xfrm>
            <a:off x="6114008" y="4416466"/>
            <a:ext cx="2690555" cy="6444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Ελαστική ζήτηση οδηγεί σε μετάθεση κατανάλωσης όταν οι τιμές ενέργειας είναι χαμηλότερες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ommissioner" pitchFamily="2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F136F94-63E6-7112-D7EF-CCB628D3272D}"/>
              </a:ext>
            </a:extLst>
          </p:cNvPr>
          <p:cNvSpPr txBox="1">
            <a:spLocks/>
          </p:cNvSpPr>
          <p:nvPr/>
        </p:nvSpPr>
        <p:spPr>
          <a:xfrm>
            <a:off x="549056" y="1962973"/>
            <a:ext cx="2175441" cy="10316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3000" dirty="0">
              <a:solidFill>
                <a:srgbClr val="E2BF79"/>
              </a:solidFill>
              <a:latin typeface="Commissioner" pitchFamily="2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A028045-F52E-278D-4AC8-7A9F4C9369B4}"/>
              </a:ext>
            </a:extLst>
          </p:cNvPr>
          <p:cNvSpPr txBox="1">
            <a:spLocks/>
          </p:cNvSpPr>
          <p:nvPr/>
        </p:nvSpPr>
        <p:spPr>
          <a:xfrm>
            <a:off x="3392010" y="1962973"/>
            <a:ext cx="2175441" cy="4667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3000" dirty="0">
              <a:solidFill>
                <a:srgbClr val="E2BF79"/>
              </a:solidFill>
              <a:latin typeface="Commissioner" pitchFamily="2" charset="0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D0DEC44-A355-BD56-5527-C5F0A3568259}"/>
              </a:ext>
            </a:extLst>
          </p:cNvPr>
          <p:cNvSpPr txBox="1">
            <a:spLocks/>
          </p:cNvSpPr>
          <p:nvPr/>
        </p:nvSpPr>
        <p:spPr>
          <a:xfrm>
            <a:off x="6147675" y="1962973"/>
            <a:ext cx="2449070" cy="5192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en-US" sz="3000" dirty="0">
              <a:solidFill>
                <a:srgbClr val="E2BF79"/>
              </a:solidFill>
              <a:latin typeface="Commissioner" pitchFamily="2" charset="0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E1424F7-2CA0-4B07-9E19-E0DD188DF77B}"/>
              </a:ext>
            </a:extLst>
          </p:cNvPr>
          <p:cNvSpPr txBox="1">
            <a:spLocks/>
          </p:cNvSpPr>
          <p:nvPr/>
        </p:nvSpPr>
        <p:spPr>
          <a:xfrm>
            <a:off x="167215" y="1406247"/>
            <a:ext cx="2903658" cy="6137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rgbClr val="20276E"/>
                </a:solidFill>
                <a:latin typeface="Commissioner" pitchFamily="2" charset="0"/>
              </a:rPr>
              <a:t>H </a:t>
            </a:r>
            <a:r>
              <a:rPr lang="el-GR" sz="1400" b="1" dirty="0">
                <a:solidFill>
                  <a:srgbClr val="20276E"/>
                </a:solidFill>
                <a:latin typeface="Commissioner" pitchFamily="2" charset="0"/>
              </a:rPr>
              <a:t>ένταξη ΑΠΕ στα συστήματα ηλεκτρισμού είναι δύσκολη γιατί η παραγωγή τους είναι μη ελέγξιμη και απρόβλεπτη</a:t>
            </a:r>
            <a:endParaRPr lang="en-US" sz="1400" b="1" dirty="0">
              <a:solidFill>
                <a:srgbClr val="20276E"/>
              </a:solidFill>
              <a:latin typeface="Commissioner" pitchFamily="2" charset="0"/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876EB7B-D633-9E96-05A4-E2327969550F}"/>
              </a:ext>
            </a:extLst>
          </p:cNvPr>
          <p:cNvSpPr txBox="1">
            <a:spLocks/>
          </p:cNvSpPr>
          <p:nvPr/>
        </p:nvSpPr>
        <p:spPr>
          <a:xfrm>
            <a:off x="3176600" y="1519487"/>
            <a:ext cx="2516680" cy="5259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1400" b="1" dirty="0">
                <a:solidFill>
                  <a:srgbClr val="20276E"/>
                </a:solidFill>
                <a:latin typeface="Commissioner" pitchFamily="2" charset="0"/>
              </a:rPr>
              <a:t>Οι καταναλωτές μπορούν να εξισορροπήσουν το σύστημα με την ευελιξία τους</a:t>
            </a:r>
            <a:endParaRPr lang="en-US" sz="1400" b="1" dirty="0">
              <a:solidFill>
                <a:srgbClr val="20276E"/>
              </a:solidFill>
              <a:latin typeface="Commissioner" pitchFamily="2" charset="0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35B9B66-3591-2DC8-475D-0F1726125D85}"/>
              </a:ext>
            </a:extLst>
          </p:cNvPr>
          <p:cNvSpPr txBox="1">
            <a:spLocks/>
          </p:cNvSpPr>
          <p:nvPr/>
        </p:nvSpPr>
        <p:spPr>
          <a:xfrm>
            <a:off x="6209674" y="1497639"/>
            <a:ext cx="2325071" cy="60462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l-GR" sz="1400" b="1" dirty="0">
                <a:solidFill>
                  <a:srgbClr val="20276E"/>
                </a:solidFill>
                <a:latin typeface="Commissioner" pitchFamily="2" charset="0"/>
              </a:rPr>
              <a:t>Ευέλικτη ζήτηση συνεπάγεται χαμηλότερους λογαριασμούς και μεγαλύτερη απορρόφηση ΑΠΕ</a:t>
            </a:r>
            <a:endParaRPr lang="en-US" sz="1400" b="1" dirty="0">
              <a:solidFill>
                <a:srgbClr val="20276E"/>
              </a:solidFill>
              <a:latin typeface="Commissioner" pitchFamily="2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5A5126-5B3B-46F2-D093-0E1A7EFAF787}"/>
              </a:ext>
            </a:extLst>
          </p:cNvPr>
          <p:cNvCxnSpPr>
            <a:cxnSpLocks/>
          </p:cNvCxnSpPr>
          <p:nvPr/>
        </p:nvCxnSpPr>
        <p:spPr>
          <a:xfrm>
            <a:off x="592697" y="2643793"/>
            <a:ext cx="239988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810914-AED8-5D83-03FA-C0EF52E24BDF}"/>
              </a:ext>
            </a:extLst>
          </p:cNvPr>
          <p:cNvCxnSpPr>
            <a:cxnSpLocks/>
          </p:cNvCxnSpPr>
          <p:nvPr/>
        </p:nvCxnSpPr>
        <p:spPr>
          <a:xfrm>
            <a:off x="3354603" y="2643793"/>
            <a:ext cx="239988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FA8FF7-2C58-A2BC-06D5-C488B228BDFD}"/>
              </a:ext>
            </a:extLst>
          </p:cNvPr>
          <p:cNvCxnSpPr>
            <a:cxnSpLocks/>
          </p:cNvCxnSpPr>
          <p:nvPr/>
        </p:nvCxnSpPr>
        <p:spPr>
          <a:xfrm>
            <a:off x="6128972" y="2650722"/>
            <a:ext cx="239988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1BAA2D3-F834-1E75-38C6-3CDCF1B27BCC}"/>
              </a:ext>
            </a:extLst>
          </p:cNvPr>
          <p:cNvSpPr txBox="1">
            <a:spLocks/>
          </p:cNvSpPr>
          <p:nvPr/>
        </p:nvSpPr>
        <p:spPr>
          <a:xfrm>
            <a:off x="3559980" y="3222373"/>
            <a:ext cx="2038646" cy="5242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50" dirty="0">
                <a:solidFill>
                  <a:schemeClr val="bg1">
                    <a:lumMod val="85000"/>
                  </a:schemeClr>
                </a:solidFill>
                <a:latin typeface="Commissioner" pitchFamily="2" charset="0"/>
              </a:rPr>
              <a:t>PHOTOGRAPHY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50" dirty="0">
                <a:solidFill>
                  <a:schemeClr val="bg1">
                    <a:lumMod val="85000"/>
                  </a:schemeClr>
                </a:solidFill>
                <a:latin typeface="Commissioner" pitchFamily="2" charset="0"/>
              </a:rPr>
              <a:t>OR GRAPH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33" y="2793477"/>
            <a:ext cx="2090813" cy="1392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9" y="2746559"/>
            <a:ext cx="2306230" cy="150511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6147674" y="2938356"/>
            <a:ext cx="0" cy="13271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147674" y="4265466"/>
            <a:ext cx="258137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219778" y="4045766"/>
            <a:ext cx="490573" cy="198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ectangle 36"/>
          <p:cNvSpPr/>
          <p:nvPr/>
        </p:nvSpPr>
        <p:spPr>
          <a:xfrm>
            <a:off x="7711313" y="3916048"/>
            <a:ext cx="363957" cy="3290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077196" y="3243154"/>
            <a:ext cx="204632" cy="10117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7050172" y="3674648"/>
            <a:ext cx="914400" cy="1935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r>
              <a:rPr lang="el-GR" sz="900" dirty="0">
                <a:solidFill>
                  <a:schemeClr val="accent2"/>
                </a:solidFill>
                <a:latin typeface="Commissioner" pitchFamily="2" charset="0"/>
              </a:rPr>
              <a:t>Υδροηλεκτρικά</a:t>
            </a:r>
            <a:endParaRPr lang="en-US" sz="900" dirty="0">
              <a:solidFill>
                <a:schemeClr val="accent2"/>
              </a:solidFill>
              <a:latin typeface="Commissioner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7640893" y="3827498"/>
            <a:ext cx="501950" cy="1857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r>
              <a:rPr lang="el-GR" sz="900" dirty="0">
                <a:latin typeface="Commissioner" pitchFamily="2" charset="0"/>
              </a:rPr>
              <a:t>Άνθρακας</a:t>
            </a:r>
            <a:endParaRPr lang="en-US" sz="900" dirty="0">
              <a:latin typeface="Commissioner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7939891" y="3678684"/>
            <a:ext cx="501950" cy="1857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r>
              <a:rPr lang="el-GR" sz="900" dirty="0">
                <a:solidFill>
                  <a:schemeClr val="accent1"/>
                </a:solidFill>
                <a:latin typeface="Commissioner" pitchFamily="2" charset="0"/>
              </a:rPr>
              <a:t>Φ. αέριο</a:t>
            </a:r>
            <a:endParaRPr lang="en-US" sz="900" dirty="0">
              <a:solidFill>
                <a:schemeClr val="accent1"/>
              </a:solidFill>
              <a:latin typeface="Commissioner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59603" y="4171360"/>
            <a:ext cx="1053879" cy="780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22995" y="3992573"/>
            <a:ext cx="501950" cy="11758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r>
              <a:rPr lang="el-GR" sz="900" dirty="0">
                <a:solidFill>
                  <a:schemeClr val="accent4"/>
                </a:solidFill>
                <a:latin typeface="Commissioner" pitchFamily="2" charset="0"/>
              </a:rPr>
              <a:t>ΑΠΕ</a:t>
            </a:r>
            <a:endParaRPr lang="en-US" sz="900" dirty="0">
              <a:solidFill>
                <a:schemeClr val="accent4"/>
              </a:solidFill>
              <a:latin typeface="Commissioner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754877" y="4210382"/>
            <a:ext cx="416531" cy="2060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r>
              <a:rPr lang="fr-FR" sz="900" dirty="0" err="1">
                <a:solidFill>
                  <a:srgbClr val="20276E"/>
                </a:solidFill>
                <a:latin typeface="Commissioner" pitchFamily="2" charset="0"/>
              </a:rPr>
              <a:t>MWh</a:t>
            </a:r>
            <a:endParaRPr lang="en-US" sz="900" dirty="0">
              <a:solidFill>
                <a:srgbClr val="20276E"/>
              </a:solidFill>
              <a:latin typeface="Commissioner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16200000">
            <a:off x="5735382" y="2931846"/>
            <a:ext cx="416531" cy="2060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r>
              <a:rPr lang="fr-FR" sz="900" dirty="0">
                <a:solidFill>
                  <a:srgbClr val="20276E"/>
                </a:solidFill>
                <a:latin typeface="Commissioner" pitchFamily="2" charset="0"/>
              </a:rPr>
              <a:t>€/</a:t>
            </a:r>
            <a:r>
              <a:rPr lang="fr-FR" sz="900" dirty="0" err="1">
                <a:solidFill>
                  <a:srgbClr val="20276E"/>
                </a:solidFill>
                <a:latin typeface="Commissioner" pitchFamily="2" charset="0"/>
              </a:rPr>
              <a:t>MWh</a:t>
            </a:r>
            <a:endParaRPr lang="en-US" sz="900" dirty="0">
              <a:solidFill>
                <a:srgbClr val="20276E"/>
              </a:solidFill>
              <a:latin typeface="Commissioner" pitchFamily="2" charset="0"/>
            </a:endParaRPr>
          </a:p>
        </p:txBody>
      </p:sp>
      <p:cxnSp>
        <p:nvCxnSpPr>
          <p:cNvPr id="72" name="Straight Connector 71"/>
          <p:cNvCxnSpPr>
            <a:stCxn id="38" idx="0"/>
          </p:cNvCxnSpPr>
          <p:nvPr/>
        </p:nvCxnSpPr>
        <p:spPr>
          <a:xfrm flipH="1">
            <a:off x="6159603" y="3243155"/>
            <a:ext cx="2019909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8040147" y="2703678"/>
            <a:ext cx="398175" cy="15617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8138488" y="3071887"/>
            <a:ext cx="932354" cy="6046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l-GR" sz="900" dirty="0">
                <a:solidFill>
                  <a:srgbClr val="FF0000"/>
                </a:solidFill>
                <a:latin typeface="Commissioner" pitchFamily="2" charset="0"/>
              </a:rPr>
              <a:t>Τιμή με ανελαστική ζήτηση</a:t>
            </a:r>
            <a:endParaRPr lang="en-US" sz="900" dirty="0">
              <a:solidFill>
                <a:srgbClr val="FF0000"/>
              </a:solidFill>
              <a:latin typeface="Commissioner" pitchFamily="2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6456485" y="2970745"/>
            <a:ext cx="1986254" cy="130012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40" idx="0"/>
          </p:cNvCxnSpPr>
          <p:nvPr/>
        </p:nvCxnSpPr>
        <p:spPr>
          <a:xfrm flipH="1" flipV="1">
            <a:off x="6170956" y="3916048"/>
            <a:ext cx="1628024" cy="4337"/>
          </a:xfrm>
          <a:prstGeom prst="line">
            <a:avLst/>
          </a:prstGeom>
          <a:ln w="952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598626" y="3750166"/>
            <a:ext cx="512636" cy="42119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l-GR" sz="900" dirty="0">
                <a:solidFill>
                  <a:schemeClr val="accent6"/>
                </a:solidFill>
                <a:latin typeface="Commissioner" pitchFamily="2" charset="0"/>
              </a:rPr>
              <a:t>Τιμή με ελαστική ζήτηση</a:t>
            </a:r>
            <a:endParaRPr lang="en-US" sz="900" dirty="0">
              <a:solidFill>
                <a:schemeClr val="accent6"/>
              </a:solidFill>
              <a:latin typeface="Commissio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654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8D2052E-C86D-3441-826F-5F915CFA14F4}"/>
              </a:ext>
            </a:extLst>
          </p:cNvPr>
          <p:cNvSpPr txBox="1">
            <a:spLocks/>
          </p:cNvSpPr>
          <p:nvPr/>
        </p:nvSpPr>
        <p:spPr>
          <a:xfrm>
            <a:off x="3900488" y="3429001"/>
            <a:ext cx="1566863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350" b="1" dirty="0">
                <a:solidFill>
                  <a:schemeClr val="bg1"/>
                </a:solidFill>
                <a:latin typeface="Commissioner" pitchFamily="2" charset="0"/>
              </a:rPr>
              <a:t>PHOTOGRAPHY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2A0AB9D-60A8-3D94-4952-F6AA1257DC2F}"/>
              </a:ext>
            </a:extLst>
          </p:cNvPr>
          <p:cNvSpPr txBox="1">
            <a:spLocks/>
          </p:cNvSpPr>
          <p:nvPr/>
        </p:nvSpPr>
        <p:spPr>
          <a:xfrm>
            <a:off x="456163" y="407907"/>
            <a:ext cx="7410381" cy="9498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l-GR" sz="2700" b="1" dirty="0">
                <a:solidFill>
                  <a:srgbClr val="20276E"/>
                </a:solidFill>
                <a:latin typeface="Commissioner" pitchFamily="2" charset="0"/>
              </a:rPr>
              <a:t>Διεπιστημονική Φύση του Μοντέρνου </a:t>
            </a:r>
            <a:r>
              <a:rPr lang="el-GR" sz="2700" b="1" dirty="0" err="1">
                <a:solidFill>
                  <a:srgbClr val="20276E"/>
                </a:solidFill>
                <a:latin typeface="Commissioner" pitchFamily="2" charset="0"/>
              </a:rPr>
              <a:t>Ενεργειακ</a:t>
            </a:r>
            <a:r>
              <a:rPr lang="en-US" sz="2700" b="1" dirty="0">
                <a:solidFill>
                  <a:srgbClr val="20276E"/>
                </a:solidFill>
                <a:latin typeface="Commissioner" pitchFamily="2" charset="0"/>
              </a:rPr>
              <a:t>o</a:t>
            </a:r>
            <a:r>
              <a:rPr lang="el-GR" sz="2700" b="1" dirty="0">
                <a:solidFill>
                  <a:srgbClr val="20276E"/>
                </a:solidFill>
                <a:latin typeface="Commissioner" pitchFamily="2" charset="0"/>
              </a:rPr>
              <a:t>ύ Κλάδου</a:t>
            </a:r>
            <a:endParaRPr lang="en-US" sz="1200" b="1" dirty="0">
              <a:solidFill>
                <a:srgbClr val="20276E"/>
              </a:solidFill>
              <a:latin typeface="Commissioner" pitchFamily="2" charset="0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153A90A-B923-3E46-9C65-7B593F58104B}"/>
              </a:ext>
            </a:extLst>
          </p:cNvPr>
          <p:cNvSpPr txBox="1">
            <a:spLocks/>
          </p:cNvSpPr>
          <p:nvPr/>
        </p:nvSpPr>
        <p:spPr>
          <a:xfrm>
            <a:off x="456163" y="1429948"/>
            <a:ext cx="7066307" cy="6036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l-GR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Επιχειρησιακή έρευνα</a:t>
            </a:r>
            <a:r>
              <a:rPr lang="el-G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rPr>
              <a:t>: Τομέας των εφαρμοσμένων μαθηματικών που επικεντρώνεται στην ανάπτυξη υποδειγμάτων και αλγορίθμων για λήψη βέλτιστων αποφάσεων σε σύνθετα συστήματα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Commissioner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499992" y="2441610"/>
            <a:ext cx="4566897" cy="2112592"/>
            <a:chOff x="6028006" y="2094747"/>
            <a:chExt cx="6089196" cy="2816792"/>
          </a:xfrm>
        </p:grpSpPr>
        <p:pic>
          <p:nvPicPr>
            <p:cNvPr id="17" name="Picture 16" descr="Sequoia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1654" y="3296964"/>
              <a:ext cx="2290179" cy="1614575"/>
            </a:xfrm>
            <a:prstGeom prst="rect">
              <a:avLst/>
            </a:prstGeom>
          </p:spPr>
        </p:pic>
        <p:sp>
          <p:nvSpPr>
            <p:cNvPr id="21" name="Text Placeholder 4">
              <a:extLst>
                <a:ext uri="{FF2B5EF4-FFF2-40B4-BE49-F238E27FC236}">
                  <a16:creationId xmlns:a16="http://schemas.microsoft.com/office/drawing/2014/main" id="{335B9B66-3591-2DC8-475D-0F1726125D85}"/>
                </a:ext>
              </a:extLst>
            </p:cNvPr>
            <p:cNvSpPr txBox="1">
              <a:spLocks/>
            </p:cNvSpPr>
            <p:nvPr/>
          </p:nvSpPr>
          <p:spPr>
            <a:xfrm>
              <a:off x="6028006" y="2094747"/>
              <a:ext cx="6089196" cy="108860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l-GR" sz="1400" b="1" dirty="0">
                  <a:solidFill>
                    <a:srgbClr val="20276E"/>
                  </a:solidFill>
                  <a:latin typeface="Commissioner" pitchFamily="2" charset="0"/>
                </a:rPr>
                <a:t>Εκμεταλλευόμαστε ολοένα ταχύτερους επεξεργαστές και μεγαλύτερους υπερυπολογιστές για να επιταχύνουμε τους αλγορίθμους βελτιστοποίησης ενεργειακών συστημάτων</a:t>
              </a:r>
              <a:endParaRPr lang="en-US" sz="1400" b="1" dirty="0">
                <a:solidFill>
                  <a:srgbClr val="20276E"/>
                </a:solidFill>
                <a:latin typeface="Commissioner" pitchFamily="2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564" y="2481389"/>
            <a:ext cx="4142777" cy="2814766"/>
            <a:chOff x="732074" y="2165518"/>
            <a:chExt cx="5523703" cy="375302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987" y="3147933"/>
              <a:ext cx="2535552" cy="1781336"/>
            </a:xfrm>
            <a:prstGeom prst="rect">
              <a:avLst/>
            </a:prstGeom>
          </p:spPr>
        </p:pic>
        <p:sp>
          <p:nvSpPr>
            <p:cNvPr id="22" name="Text Placeholder 4">
              <a:extLst>
                <a:ext uri="{FF2B5EF4-FFF2-40B4-BE49-F238E27FC236}">
                  <a16:creationId xmlns:a16="http://schemas.microsoft.com/office/drawing/2014/main" id="{335B9B66-3591-2DC8-475D-0F1726125D85}"/>
                </a:ext>
              </a:extLst>
            </p:cNvPr>
            <p:cNvSpPr txBox="1">
              <a:spLocks/>
            </p:cNvSpPr>
            <p:nvPr/>
          </p:nvSpPr>
          <p:spPr>
            <a:xfrm>
              <a:off x="1016266" y="2165518"/>
              <a:ext cx="5239511" cy="666415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l-GR" sz="1400" b="1" dirty="0">
                  <a:solidFill>
                    <a:srgbClr val="20276E"/>
                  </a:solidFill>
                  <a:latin typeface="Commissioner" pitchFamily="2" charset="0"/>
                </a:rPr>
                <a:t>Χρησιμοποιούμε τη θεωρία της επιχειρησιακής έρευνας για την ανάπτυξη ισχυρών αλγορίθμων</a:t>
              </a:r>
              <a:endParaRPr lang="en-US" sz="1400" b="1" dirty="0">
                <a:solidFill>
                  <a:srgbClr val="20276E"/>
                </a:solidFill>
                <a:latin typeface="Commissioner" pitchFamily="2" charset="0"/>
              </a:endParaRPr>
            </a:p>
          </p:txBody>
        </p:sp>
        <p:sp>
          <p:nvSpPr>
            <p:cNvPr id="23" name="Text Placeholder 4">
              <a:extLst>
                <a:ext uri="{FF2B5EF4-FFF2-40B4-BE49-F238E27FC236}">
                  <a16:creationId xmlns:a16="http://schemas.microsoft.com/office/drawing/2014/main" id="{76B23D1A-1CFF-1D62-7D6F-28730AF1623D}"/>
                </a:ext>
              </a:extLst>
            </p:cNvPr>
            <p:cNvSpPr txBox="1">
              <a:spLocks/>
            </p:cNvSpPr>
            <p:nvPr/>
          </p:nvSpPr>
          <p:spPr>
            <a:xfrm>
              <a:off x="732074" y="5087719"/>
              <a:ext cx="5493053" cy="830820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l-G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missioner" pitchFamily="2" charset="0"/>
                </a:rPr>
                <a:t>Στρατηγική «διαίρει και βασίλευε» για την επίλυση ημερήσιου προγραμματισμού μονάδων σε συνθήκες αβεβαιότητας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missioner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968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492813" y="5661248"/>
            <a:ext cx="8208912" cy="884657"/>
          </a:xfrm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Παραγωγή – Μεταφορά – Κατανάλωση</a:t>
            </a:r>
          </a:p>
          <a:p>
            <a:pPr algn="ctr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ΥΤ/ΥΥΤ – ΜΤ – ΧΤ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AC – DC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73915" cy="516401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844061" y="1037492"/>
            <a:ext cx="703385" cy="4331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GB" altLang="el-GR" sz="2215"/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348762" y="638908"/>
            <a:ext cx="1137138" cy="4331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sz="2215"/>
          </a:p>
        </p:txBody>
      </p:sp>
    </p:spTree>
    <p:extLst>
      <p:ext uri="{BB962C8B-B14F-4D97-AF65-F5344CB8AC3E}">
        <p14:creationId xmlns:p14="http://schemas.microsoft.com/office/powerpoint/2010/main" val="416116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25"/>
          <p:cNvSpPr>
            <a:spLocks noChangeArrowheads="1"/>
          </p:cNvSpPr>
          <p:nvPr/>
        </p:nvSpPr>
        <p:spPr bwMode="auto">
          <a:xfrm>
            <a:off x="5835162" y="4221088"/>
            <a:ext cx="3058258" cy="1260550"/>
          </a:xfrm>
          <a:prstGeom prst="ellipse">
            <a:avLst/>
          </a:prstGeom>
          <a:solidFill>
            <a:srgbClr val="FF99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l-GR"/>
          </a:p>
        </p:txBody>
      </p:sp>
      <p:sp>
        <p:nvSpPr>
          <p:cNvPr id="4099" name="Oval 26"/>
          <p:cNvSpPr>
            <a:spLocks noChangeArrowheads="1"/>
          </p:cNvSpPr>
          <p:nvPr/>
        </p:nvSpPr>
        <p:spPr bwMode="auto">
          <a:xfrm>
            <a:off x="5697415" y="1484784"/>
            <a:ext cx="3163013" cy="1294929"/>
          </a:xfrm>
          <a:prstGeom prst="ellipse">
            <a:avLst/>
          </a:prstGeom>
          <a:solidFill>
            <a:srgbClr val="FF99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l-GR"/>
          </a:p>
        </p:txBody>
      </p:sp>
      <p:sp>
        <p:nvSpPr>
          <p:cNvPr id="4100" name="Rectangle 27"/>
          <p:cNvSpPr>
            <a:spLocks noChangeArrowheads="1"/>
          </p:cNvSpPr>
          <p:nvPr/>
        </p:nvSpPr>
        <p:spPr bwMode="auto">
          <a:xfrm>
            <a:off x="899592" y="188640"/>
            <a:ext cx="7189331" cy="954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3200" b="1" dirty="0">
                <a:solidFill>
                  <a:srgbClr val="000066"/>
                </a:solidFill>
                <a:latin typeface="+mn-lt"/>
              </a:rPr>
              <a:t>Αντικείμενο &amp; Μαθήματα της Ροής Ε</a:t>
            </a:r>
            <a:endParaRPr lang="en-GB" altLang="el-GR" sz="3200" b="1" dirty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4101" name="Text Box 28"/>
          <p:cNvSpPr txBox="1">
            <a:spLocks noChangeArrowheads="1"/>
          </p:cNvSpPr>
          <p:nvPr/>
        </p:nvSpPr>
        <p:spPr bwMode="auto">
          <a:xfrm>
            <a:off x="292533" y="1016348"/>
            <a:ext cx="5549411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l-GR" sz="2000" dirty="0">
                <a:solidFill>
                  <a:srgbClr val="A50021"/>
                </a:solidFill>
                <a:latin typeface="Arial Black" pitchFamily="34" charset="0"/>
              </a:rPr>
              <a:t>A. </a:t>
            </a:r>
            <a:r>
              <a:rPr lang="el-GR" altLang="el-GR" sz="2000" dirty="0">
                <a:solidFill>
                  <a:srgbClr val="A50021"/>
                </a:solidFill>
                <a:latin typeface="Arial Black" pitchFamily="34" charset="0"/>
              </a:rPr>
              <a:t>Ενέργεια και Οικονομία</a:t>
            </a:r>
            <a:endParaRPr lang="en-US" altLang="el-GR" sz="2000" dirty="0">
              <a:solidFill>
                <a:srgbClr val="A50021"/>
              </a:solidFill>
              <a:latin typeface="Arial Black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l-GR" altLang="el-GR" sz="1600" b="1" dirty="0"/>
              <a:t>Ηλεκτρική Οικονομία</a:t>
            </a:r>
            <a:r>
              <a:rPr lang="el-GR" altLang="el-GR" sz="1600" dirty="0"/>
              <a:t> (6</a:t>
            </a:r>
            <a:r>
              <a:rPr lang="el-GR" altLang="el-GR" sz="1600" baseline="30000" dirty="0"/>
              <a:t>ο</a:t>
            </a:r>
            <a:r>
              <a:rPr lang="el-GR" altLang="el-GR" sz="1600" dirty="0"/>
              <a:t>, 4</a:t>
            </a:r>
            <a:r>
              <a:rPr lang="el-GR" altLang="el-GR" sz="1600" dirty="0">
                <a:sym typeface="Symbol" pitchFamily="18" charset="2"/>
              </a:rPr>
              <a:t></a:t>
            </a:r>
            <a:r>
              <a:rPr lang="el-GR" altLang="el-GR" sz="1600" dirty="0"/>
              <a:t>0)</a:t>
            </a:r>
            <a:endParaRPr lang="en-US" altLang="el-GR" sz="1600" dirty="0"/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l-GR" altLang="el-GR" sz="1600" b="1" dirty="0"/>
              <a:t>Παραγωγή Ηλεκτρικής Ενέργειας</a:t>
            </a:r>
            <a:r>
              <a:rPr lang="el-GR" altLang="el-GR" sz="1600" dirty="0"/>
              <a:t> (6</a:t>
            </a:r>
            <a:r>
              <a:rPr lang="el-GR" altLang="el-GR" sz="1600" baseline="30000" dirty="0"/>
              <a:t>ο</a:t>
            </a:r>
            <a:r>
              <a:rPr lang="el-GR" altLang="el-GR" sz="1600" dirty="0"/>
              <a:t>, 4</a:t>
            </a:r>
            <a:r>
              <a:rPr lang="el-GR" altLang="el-GR" sz="1600" dirty="0">
                <a:sym typeface="Symbol" pitchFamily="18" charset="2"/>
              </a:rPr>
              <a:t></a:t>
            </a:r>
            <a:r>
              <a:rPr lang="el-GR" altLang="el-GR" sz="1600" dirty="0"/>
              <a:t>0)</a:t>
            </a:r>
            <a:endParaRPr lang="en-US" altLang="el-GR" sz="1600" dirty="0"/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l-GR" altLang="el-GR" sz="1600" dirty="0"/>
              <a:t>Εφαρμοσμένη Θερμοδυναμική (Καθαρών Ουσιών) (6</a:t>
            </a:r>
            <a:r>
              <a:rPr lang="el-GR" altLang="el-GR" sz="1600" baseline="30000" dirty="0"/>
              <a:t>ο</a:t>
            </a:r>
            <a:r>
              <a:rPr lang="el-GR" altLang="el-GR" sz="1600" dirty="0"/>
              <a:t>, 4</a:t>
            </a:r>
            <a:r>
              <a:rPr lang="el-GR" altLang="el-GR" sz="1600" b="1" dirty="0">
                <a:sym typeface="Symbol" pitchFamily="18" charset="2"/>
              </a:rPr>
              <a:t></a:t>
            </a:r>
            <a:r>
              <a:rPr lang="el-GR" altLang="el-GR" sz="1600" dirty="0"/>
              <a:t>0)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l-GR" altLang="el-GR" sz="1600" dirty="0"/>
              <a:t>Ανανεώσιμες Πηγές Ενέργειας (9</a:t>
            </a:r>
            <a:r>
              <a:rPr lang="el-GR" altLang="el-GR" sz="1600" baseline="30000" dirty="0"/>
              <a:t>ο</a:t>
            </a:r>
            <a:r>
              <a:rPr lang="el-GR" altLang="el-GR" sz="1600" dirty="0"/>
              <a:t>, 4</a:t>
            </a:r>
            <a:r>
              <a:rPr lang="el-GR" altLang="el-GR" sz="1600" dirty="0">
                <a:sym typeface="Symbol" pitchFamily="18" charset="2"/>
              </a:rPr>
              <a:t>0</a:t>
            </a:r>
            <a:r>
              <a:rPr lang="el-GR" altLang="el-GR" sz="1600" dirty="0"/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l-GR" altLang="el-GR" sz="1600" dirty="0"/>
              <a:t>Ενεργειακή Οικονομία (8</a:t>
            </a:r>
            <a:r>
              <a:rPr lang="el-GR" altLang="el-GR" sz="1600" baseline="30000" dirty="0"/>
              <a:t>ο</a:t>
            </a:r>
            <a:r>
              <a:rPr lang="el-GR" altLang="el-GR" sz="1600" dirty="0"/>
              <a:t>, 3</a:t>
            </a:r>
            <a:r>
              <a:rPr lang="el-GR" altLang="el-GR" sz="1600" b="1" dirty="0">
                <a:sym typeface="Symbol" pitchFamily="18" charset="2"/>
              </a:rPr>
              <a:t></a:t>
            </a:r>
            <a:r>
              <a:rPr lang="el-GR" altLang="el-GR" sz="1600" dirty="0"/>
              <a:t>0)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l-GR" altLang="el-GR" sz="1600" dirty="0"/>
              <a:t>Διαχείριση Ενέργειας και Περιβαλλοντική Πολιτική (9</a:t>
            </a:r>
            <a:r>
              <a:rPr lang="el-GR" altLang="el-GR" sz="1600" baseline="30000" dirty="0"/>
              <a:t>ο</a:t>
            </a:r>
            <a:r>
              <a:rPr lang="el-GR" altLang="el-GR" sz="1600" dirty="0"/>
              <a:t>, 2</a:t>
            </a:r>
            <a:r>
              <a:rPr lang="el-GR" altLang="el-GR" sz="1600" b="1" dirty="0">
                <a:sym typeface="Symbol" pitchFamily="18" charset="2"/>
              </a:rPr>
              <a:t></a:t>
            </a:r>
            <a:r>
              <a:rPr lang="el-GR" altLang="el-GR" sz="1600" dirty="0"/>
              <a:t>2)</a:t>
            </a:r>
            <a:endParaRPr lang="en-US" altLang="el-GR" sz="1600" dirty="0"/>
          </a:p>
        </p:txBody>
      </p:sp>
      <p:sp>
        <p:nvSpPr>
          <p:cNvPr id="4102" name="Text Box 29"/>
          <p:cNvSpPr txBox="1">
            <a:spLocks noChangeArrowheads="1"/>
          </p:cNvSpPr>
          <p:nvPr/>
        </p:nvSpPr>
        <p:spPr bwMode="auto">
          <a:xfrm>
            <a:off x="5968155" y="4549808"/>
            <a:ext cx="27922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0638" indent="-20638" algn="ctr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l-GR" altLang="el-GR" sz="2000" b="1" dirty="0"/>
              <a:t>Λειτουργία και Έλεγχος Συστήματος</a:t>
            </a:r>
            <a:endParaRPr lang="en-US" altLang="el-GR" sz="2000" b="1" dirty="0"/>
          </a:p>
        </p:txBody>
      </p:sp>
      <p:sp>
        <p:nvSpPr>
          <p:cNvPr id="4103" name="Text Box 30"/>
          <p:cNvSpPr txBox="1">
            <a:spLocks noChangeArrowheads="1"/>
          </p:cNvSpPr>
          <p:nvPr/>
        </p:nvSpPr>
        <p:spPr bwMode="auto">
          <a:xfrm>
            <a:off x="292533" y="3094038"/>
            <a:ext cx="6746631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altLang="el-GR" sz="2000" dirty="0">
                <a:solidFill>
                  <a:srgbClr val="A50021"/>
                </a:solidFill>
                <a:latin typeface="Arial Black" pitchFamily="34" charset="0"/>
              </a:rPr>
              <a:t>B. </a:t>
            </a:r>
            <a:r>
              <a:rPr lang="el-GR" altLang="el-GR" sz="2000" dirty="0">
                <a:solidFill>
                  <a:srgbClr val="A50021"/>
                </a:solidFill>
                <a:latin typeface="Arial Black" pitchFamily="34" charset="0"/>
              </a:rPr>
              <a:t>Ανάλυση και Λειτουργία ΣΗΕ</a:t>
            </a:r>
            <a:endParaRPr lang="en-US" altLang="el-GR" sz="2000" dirty="0">
              <a:solidFill>
                <a:srgbClr val="A50021"/>
              </a:solidFill>
              <a:latin typeface="Arial Black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l-GR" altLang="el-GR" sz="1600" b="1" dirty="0"/>
              <a:t>Ανάλυση ΣΗΕ Ι</a:t>
            </a:r>
            <a:r>
              <a:rPr lang="el-GR" altLang="el-GR" sz="1600" dirty="0"/>
              <a:t> (Μόνιμη Κατάσταση Λειτουργίας) (7</a:t>
            </a:r>
            <a:r>
              <a:rPr lang="el-GR" altLang="el-GR" sz="1600" baseline="30000" dirty="0"/>
              <a:t>ο</a:t>
            </a:r>
            <a:r>
              <a:rPr lang="el-GR" altLang="el-GR" sz="1600" dirty="0"/>
              <a:t>, 3</a:t>
            </a:r>
            <a:r>
              <a:rPr lang="el-GR" altLang="el-GR" sz="1600" b="1" dirty="0">
                <a:sym typeface="Symbol" pitchFamily="18" charset="2"/>
              </a:rPr>
              <a:t></a:t>
            </a:r>
            <a:r>
              <a:rPr lang="el-GR" altLang="el-GR" sz="1600" dirty="0"/>
              <a:t>1)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l-GR" altLang="el-GR" sz="1600" b="1" dirty="0"/>
              <a:t>Ανάλυση ΣΗΕ ΙΙ</a:t>
            </a:r>
            <a:r>
              <a:rPr lang="el-GR" altLang="el-GR" sz="1600" dirty="0"/>
              <a:t> (Ασύμμετρες και Μεταβατικές Καταστάσεις) (8</a:t>
            </a:r>
            <a:r>
              <a:rPr lang="el-GR" altLang="el-GR" sz="1600" baseline="30000" dirty="0"/>
              <a:t>ο</a:t>
            </a:r>
            <a:r>
              <a:rPr lang="el-GR" altLang="el-GR" sz="1600" dirty="0"/>
              <a:t>, 3</a:t>
            </a:r>
            <a:r>
              <a:rPr lang="el-GR" altLang="el-GR" sz="1600" b="1" dirty="0">
                <a:sym typeface="Symbol" pitchFamily="18" charset="2"/>
              </a:rPr>
              <a:t></a:t>
            </a:r>
            <a:r>
              <a:rPr lang="el-GR" altLang="el-GR" sz="1600" dirty="0"/>
              <a:t>1)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l-GR" altLang="el-GR" sz="1600" dirty="0"/>
              <a:t>Οικονομική και Αξιόπιστη Λειτουργία ΣΗΕ (9</a:t>
            </a:r>
            <a:r>
              <a:rPr lang="el-GR" altLang="el-GR" sz="1600" baseline="30000" dirty="0"/>
              <a:t>ο</a:t>
            </a:r>
            <a:r>
              <a:rPr lang="el-GR" altLang="el-GR" sz="1600" dirty="0"/>
              <a:t>, 3</a:t>
            </a:r>
            <a:r>
              <a:rPr lang="el-GR" altLang="el-GR" sz="1600" b="1" dirty="0">
                <a:sym typeface="Symbol" pitchFamily="18" charset="2"/>
              </a:rPr>
              <a:t></a:t>
            </a:r>
            <a:r>
              <a:rPr lang="el-GR" altLang="el-GR" sz="1600" dirty="0"/>
              <a:t>1)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l-GR" sz="1600" dirty="0" err="1"/>
              <a:t>Δίκτυ</a:t>
            </a:r>
            <a:r>
              <a:rPr lang="en-US" altLang="el-GR" sz="1600" dirty="0"/>
              <a:t>α Διανομής Ηλεκτρικής Ενέργειας</a:t>
            </a:r>
            <a:r>
              <a:rPr lang="el-GR" altLang="el-GR" sz="1600" dirty="0"/>
              <a:t> (8</a:t>
            </a:r>
            <a:r>
              <a:rPr lang="el-GR" altLang="el-GR" sz="1600" baseline="30000" dirty="0"/>
              <a:t>ο</a:t>
            </a:r>
            <a:r>
              <a:rPr lang="el-GR" altLang="el-GR" sz="1600" dirty="0"/>
              <a:t>, 3</a:t>
            </a:r>
            <a:r>
              <a:rPr lang="el-GR" altLang="el-GR" sz="1600" b="1" dirty="0">
                <a:sym typeface="Symbol" pitchFamily="18" charset="2"/>
              </a:rPr>
              <a:t></a:t>
            </a:r>
            <a:r>
              <a:rPr lang="el-GR" altLang="el-GR" sz="1600" dirty="0"/>
              <a:t>1)</a:t>
            </a:r>
          </a:p>
        </p:txBody>
      </p:sp>
      <p:sp>
        <p:nvSpPr>
          <p:cNvPr id="4104" name="Text Box 31"/>
          <p:cNvSpPr txBox="1">
            <a:spLocks noChangeArrowheads="1"/>
          </p:cNvSpPr>
          <p:nvPr/>
        </p:nvSpPr>
        <p:spPr bwMode="auto">
          <a:xfrm>
            <a:off x="292533" y="4685731"/>
            <a:ext cx="5649058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l-GR" altLang="el-GR" sz="2000" dirty="0">
                <a:solidFill>
                  <a:srgbClr val="A50021"/>
                </a:solidFill>
                <a:latin typeface="Arial Black" pitchFamily="34" charset="0"/>
              </a:rPr>
              <a:t>Γ</a:t>
            </a:r>
            <a:r>
              <a:rPr lang="en-US" altLang="el-GR" sz="2000" dirty="0">
                <a:solidFill>
                  <a:srgbClr val="A50021"/>
                </a:solidFill>
                <a:latin typeface="Arial Black" pitchFamily="34" charset="0"/>
              </a:rPr>
              <a:t>. </a:t>
            </a:r>
            <a:r>
              <a:rPr lang="el-GR" altLang="el-GR" sz="2000" dirty="0">
                <a:solidFill>
                  <a:srgbClr val="A50021"/>
                </a:solidFill>
                <a:latin typeface="Arial Black" pitchFamily="34" charset="0"/>
              </a:rPr>
              <a:t>Έλεγχος και Ρυθμίσεις ΣΗΕ</a:t>
            </a:r>
            <a:endParaRPr lang="en-US" altLang="el-GR" sz="2000" dirty="0">
              <a:solidFill>
                <a:srgbClr val="A50021"/>
              </a:solidFill>
              <a:latin typeface="Arial Black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l-GR" altLang="el-GR" sz="1600" dirty="0"/>
              <a:t>Ευέλικτα Συστήματα Μεταφοράς (7</a:t>
            </a:r>
            <a:r>
              <a:rPr lang="el-GR" altLang="el-GR" sz="1600" baseline="30000" dirty="0"/>
              <a:t>ο</a:t>
            </a:r>
            <a:r>
              <a:rPr lang="el-GR" altLang="el-GR" sz="1600" dirty="0"/>
              <a:t>, 3</a:t>
            </a:r>
            <a:r>
              <a:rPr lang="el-GR" altLang="el-GR" sz="1600" b="1" dirty="0">
                <a:sym typeface="Symbol" pitchFamily="18" charset="2"/>
              </a:rPr>
              <a:t></a:t>
            </a:r>
            <a:r>
              <a:rPr lang="el-GR" altLang="el-GR" sz="1600" dirty="0"/>
              <a:t>0)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l-GR" altLang="el-GR" sz="1600" dirty="0"/>
              <a:t>Κέντρα Ελέγχου Ενέργειας (8</a:t>
            </a:r>
            <a:r>
              <a:rPr lang="el-GR" altLang="el-GR" sz="1600" baseline="30000" dirty="0"/>
              <a:t>ο</a:t>
            </a:r>
            <a:r>
              <a:rPr lang="el-GR" altLang="el-GR" sz="1600" dirty="0"/>
              <a:t>, 3</a:t>
            </a:r>
            <a:r>
              <a:rPr lang="el-GR" altLang="el-GR" sz="1600" b="1" dirty="0">
                <a:sym typeface="Symbol" pitchFamily="18" charset="2"/>
              </a:rPr>
              <a:t></a:t>
            </a:r>
            <a:r>
              <a:rPr lang="el-GR" altLang="el-GR" sz="1600" dirty="0"/>
              <a:t>1)</a:t>
            </a:r>
            <a:endParaRPr lang="en-US" altLang="el-GR" sz="1600" dirty="0"/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l-GR" altLang="el-GR" sz="1600" dirty="0"/>
              <a:t>Εποπτεία και Διαχείριση Ενεργειακών Συστημάτων (8</a:t>
            </a:r>
            <a:r>
              <a:rPr lang="el-GR" altLang="el-GR" sz="1600" baseline="30000" dirty="0"/>
              <a:t>ο</a:t>
            </a:r>
            <a:r>
              <a:rPr lang="el-GR" altLang="el-GR" sz="1600" dirty="0"/>
              <a:t>, 2</a:t>
            </a:r>
            <a:r>
              <a:rPr lang="el-GR" altLang="el-GR" sz="1600" b="1" dirty="0">
                <a:sym typeface="Symbol" pitchFamily="18" charset="2"/>
              </a:rPr>
              <a:t></a:t>
            </a:r>
            <a:r>
              <a:rPr lang="el-GR" altLang="el-GR" sz="1600" dirty="0"/>
              <a:t>2)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l-GR" altLang="el-GR" sz="1600" dirty="0"/>
              <a:t>Αυτόματος Έλεγχος και Ευστάθεια ΣΗΕ </a:t>
            </a:r>
            <a:r>
              <a:rPr lang="en-US" altLang="el-GR" sz="1600" dirty="0"/>
              <a:t>(</a:t>
            </a:r>
            <a:r>
              <a:rPr lang="el-GR" altLang="el-GR" sz="1600" dirty="0"/>
              <a:t>9</a:t>
            </a:r>
            <a:r>
              <a:rPr lang="en-US" altLang="el-GR" sz="1600" baseline="30000" dirty="0"/>
              <a:t>ο</a:t>
            </a:r>
            <a:r>
              <a:rPr lang="el-GR" altLang="el-GR" sz="1600" dirty="0"/>
              <a:t>, 2</a:t>
            </a:r>
            <a:r>
              <a:rPr lang="el-GR" altLang="el-GR" sz="1600" b="1" dirty="0">
                <a:sym typeface="Symbol" pitchFamily="18" charset="2"/>
              </a:rPr>
              <a:t></a:t>
            </a:r>
            <a:r>
              <a:rPr lang="el-GR" altLang="el-GR" sz="1600" dirty="0"/>
              <a:t>1)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l-GR" sz="1600" dirty="0" err="1"/>
              <a:t>Προστ</a:t>
            </a:r>
            <a:r>
              <a:rPr lang="en-US" altLang="el-GR" sz="1600" dirty="0"/>
              <a:t>ασία Συστημάτων Ηλεκτρικής Ενέργειας</a:t>
            </a:r>
            <a:r>
              <a:rPr lang="el-GR" altLang="el-GR" sz="1600" dirty="0"/>
              <a:t> </a:t>
            </a:r>
            <a:r>
              <a:rPr lang="en-US" altLang="el-GR" sz="1600" dirty="0"/>
              <a:t>(9</a:t>
            </a:r>
            <a:r>
              <a:rPr lang="en-US" altLang="el-GR" sz="1600" baseline="30000" dirty="0"/>
              <a:t>ο</a:t>
            </a:r>
            <a:r>
              <a:rPr lang="el-GR" altLang="el-GR" sz="1600" dirty="0"/>
              <a:t>, 3</a:t>
            </a:r>
            <a:r>
              <a:rPr lang="el-GR" altLang="el-GR" sz="1600" b="1" dirty="0">
                <a:sym typeface="Symbol" pitchFamily="18" charset="2"/>
              </a:rPr>
              <a:t></a:t>
            </a:r>
            <a:r>
              <a:rPr lang="el-GR" altLang="el-GR" sz="1600" dirty="0"/>
              <a:t>1)</a:t>
            </a:r>
            <a:endParaRPr lang="en-US" altLang="el-GR" sz="1600" dirty="0"/>
          </a:p>
        </p:txBody>
      </p:sp>
      <p:sp>
        <p:nvSpPr>
          <p:cNvPr id="4105" name="Text Box 32"/>
          <p:cNvSpPr txBox="1">
            <a:spLocks noChangeArrowheads="1"/>
          </p:cNvSpPr>
          <p:nvPr/>
        </p:nvSpPr>
        <p:spPr bwMode="auto">
          <a:xfrm>
            <a:off x="5782783" y="1843128"/>
            <a:ext cx="299227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92100" indent="-2921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0638" indent="-20638" algn="ctr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l-GR" altLang="el-GR" sz="2000" b="1" dirty="0"/>
              <a:t>Σχεδιασμός και Ανάπτυξη            Συστήματος</a:t>
            </a:r>
            <a:endParaRPr lang="en-US" altLang="el-GR" sz="2000" b="1" dirty="0"/>
          </a:p>
          <a:p>
            <a:pPr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en-US" altLang="el-GR" sz="1600" dirty="0"/>
          </a:p>
        </p:txBody>
      </p:sp>
      <p:sp>
        <p:nvSpPr>
          <p:cNvPr id="4106" name="Line 33"/>
          <p:cNvSpPr>
            <a:spLocks noChangeShapeType="1"/>
          </p:cNvSpPr>
          <p:nvPr/>
        </p:nvSpPr>
        <p:spPr bwMode="auto">
          <a:xfrm flipV="1">
            <a:off x="5436096" y="2779713"/>
            <a:ext cx="864096" cy="565067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7" name="Line 34"/>
          <p:cNvSpPr>
            <a:spLocks noChangeShapeType="1"/>
          </p:cNvSpPr>
          <p:nvPr/>
        </p:nvSpPr>
        <p:spPr bwMode="auto">
          <a:xfrm>
            <a:off x="4533900" y="1321851"/>
            <a:ext cx="1163515" cy="4318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8" name="Line 35"/>
          <p:cNvSpPr>
            <a:spLocks noChangeShapeType="1"/>
          </p:cNvSpPr>
          <p:nvPr/>
        </p:nvSpPr>
        <p:spPr bwMode="auto">
          <a:xfrm>
            <a:off x="5115103" y="4221088"/>
            <a:ext cx="897057" cy="17141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9" name="Line 36"/>
          <p:cNvSpPr>
            <a:spLocks noChangeShapeType="1"/>
          </p:cNvSpPr>
          <p:nvPr/>
        </p:nvSpPr>
        <p:spPr bwMode="auto">
          <a:xfrm flipV="1">
            <a:off x="5697415" y="5597907"/>
            <a:ext cx="949945" cy="415468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7240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395536" y="1052736"/>
            <a:ext cx="8441840" cy="54006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l-GR" altLang="el-GR" sz="2400" b="1" dirty="0">
                <a:solidFill>
                  <a:schemeClr val="accent2"/>
                </a:solidFill>
              </a:rPr>
              <a:t>Ενεργειακός Ηλεκτρολόγος Μηχανικός 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>
                <a:solidFill>
                  <a:srgbClr val="0033CC"/>
                </a:solidFill>
              </a:rPr>
              <a:t>Ροές Ε &amp; Ζ πλήρεις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/>
              <a:t>Ηλεκτρολογικές μελέτες και εγκαταστάσεις παραγωγής, μεταφοράς, διανομής, χρησιμοποίησης ηλεκτρικής ενέργειας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/>
              <a:t>Ηλεκτροκίνηση (ηλεκτρικά αυτοκίνητα, τραίνα, πλοία, αεροπλάνα)</a:t>
            </a:r>
            <a:endParaRPr lang="el-GR" altLang="el-GR" sz="2000" dirty="0">
              <a:solidFill>
                <a:srgbClr val="0033CC"/>
              </a:solidFill>
            </a:endParaRPr>
          </a:p>
          <a:p>
            <a:pPr>
              <a:lnSpc>
                <a:spcPct val="90000"/>
              </a:lnSpc>
            </a:pPr>
            <a:r>
              <a:rPr lang="el-GR" altLang="el-GR" sz="2400" b="1" dirty="0">
                <a:solidFill>
                  <a:schemeClr val="accent2"/>
                </a:solidFill>
              </a:rPr>
              <a:t>Μηχανικός Λογισμικού Ενεργειακών Εφαρμογών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>
                <a:solidFill>
                  <a:srgbClr val="0033CC"/>
                </a:solidFill>
              </a:rPr>
              <a:t>Ροές Ε &amp; Ζ πλήρεις, Λ μισή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/>
              <a:t>Εφαρμογές σε κέντρα ελέγχου ενέργειας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/>
              <a:t>Διαδικτυακές εφαρμογές σε δίκτυα διανομής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/>
              <a:t>Βιομηχανία έρευνας και ανάπτυξης ηλεκτρολογικού εξοπλισμού και εφαρμογών</a:t>
            </a:r>
          </a:p>
          <a:p>
            <a:pPr>
              <a:lnSpc>
                <a:spcPct val="90000"/>
              </a:lnSpc>
            </a:pPr>
            <a:r>
              <a:rPr lang="el-GR" altLang="el-GR" sz="2400" b="1" dirty="0">
                <a:solidFill>
                  <a:schemeClr val="accent2"/>
                </a:solidFill>
              </a:rPr>
              <a:t>Μηχανικός Δικτύων Ενεργειακών Εφαρμογών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>
                <a:solidFill>
                  <a:srgbClr val="0033CC"/>
                </a:solidFill>
              </a:rPr>
              <a:t>Ροές Ε &amp; Δ πλήρεις, Ζ μισή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/>
              <a:t>Δίκτυα βιομηχανικών αυτοματισμών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/>
              <a:t>Έξυπνα δίκτυα ηλεκτρικής ενέργειας</a:t>
            </a:r>
          </a:p>
          <a:p>
            <a:pPr>
              <a:lnSpc>
                <a:spcPct val="90000"/>
              </a:lnSpc>
            </a:pPr>
            <a:r>
              <a:rPr lang="el-GR" altLang="el-GR" sz="2400" b="1" dirty="0">
                <a:solidFill>
                  <a:schemeClr val="accent2"/>
                </a:solidFill>
              </a:rPr>
              <a:t>Μηχανικός Ενεργειακών Συστημάτων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>
                <a:solidFill>
                  <a:srgbClr val="0033CC"/>
                </a:solidFill>
              </a:rPr>
              <a:t>Ροές Ε &amp; Σ πλήρεις, Ζ μισή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/>
              <a:t>Εποπτεία και έλεγχος ενεργειακών συστημάτων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/>
              <a:t>Βιομηχανικοί αυτοματισμοί</a:t>
            </a:r>
          </a:p>
          <a:p>
            <a:pPr>
              <a:lnSpc>
                <a:spcPct val="90000"/>
              </a:lnSpc>
            </a:pPr>
            <a:r>
              <a:rPr lang="el-GR" altLang="el-GR" sz="2400" b="1" dirty="0">
                <a:solidFill>
                  <a:schemeClr val="accent2"/>
                </a:solidFill>
              </a:rPr>
              <a:t>Μηχανικός Ενεργειακών Συστημάτων</a:t>
            </a:r>
            <a:endParaRPr lang="el-GR" altLang="el-GR" sz="2400" dirty="0"/>
          </a:p>
          <a:p>
            <a:pPr lvl="1">
              <a:lnSpc>
                <a:spcPct val="90000"/>
              </a:lnSpc>
            </a:pPr>
            <a:r>
              <a:rPr lang="el-GR" altLang="el-GR" sz="2000" dirty="0">
                <a:solidFill>
                  <a:srgbClr val="0033CC"/>
                </a:solidFill>
              </a:rPr>
              <a:t>Ροές Ε Λ Ο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/>
              <a:t>Ανάλυση ενεργειακής πολιτικής</a:t>
            </a:r>
          </a:p>
          <a:p>
            <a:pPr lvl="1">
              <a:lnSpc>
                <a:spcPct val="90000"/>
              </a:lnSpc>
            </a:pPr>
            <a:r>
              <a:rPr lang="el-GR" altLang="el-GR" sz="2000" dirty="0"/>
              <a:t>Εμπορία ενέργειας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1101513" y="260648"/>
            <a:ext cx="701076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el-GR" altLang="el-GR" sz="3000" b="1" dirty="0">
                <a:solidFill>
                  <a:srgbClr val="000066"/>
                </a:solidFill>
                <a:latin typeface="+mn-lt"/>
              </a:rPr>
              <a:t>Συνδυασμοί Ροών Κατεύθυνσης Ενέργειας</a:t>
            </a:r>
          </a:p>
        </p:txBody>
      </p:sp>
    </p:spTree>
    <p:extLst>
      <p:ext uri="{BB962C8B-B14F-4D97-AF65-F5344CB8AC3E}">
        <p14:creationId xmlns:p14="http://schemas.microsoft.com/office/powerpoint/2010/main" val="2319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78" y="116632"/>
            <a:ext cx="8229600" cy="432048"/>
          </a:xfrm>
        </p:spPr>
        <p:txBody>
          <a:bodyPr>
            <a:noAutofit/>
          </a:bodyPr>
          <a:lstStyle/>
          <a:p>
            <a:r>
              <a:rPr lang="el-GR" altLang="el-GR" sz="23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Ευρύ Πεδίο Απασχόλησης</a:t>
            </a:r>
            <a:endParaRPr lang="el-GR" sz="23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286" y="560440"/>
            <a:ext cx="8208912" cy="6036912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0"/>
              </a:spcBef>
            </a:pPr>
            <a:r>
              <a:rPr lang="el-GR" sz="6400" dirty="0">
                <a:solidFill>
                  <a:srgbClr val="C00000"/>
                </a:solidFill>
              </a:rPr>
              <a:t>Εταιρείες παραγωγής ηλεκτρικής ενέργειας </a:t>
            </a:r>
          </a:p>
          <a:p>
            <a:pPr lvl="1"/>
            <a:r>
              <a:rPr lang="el-GR" sz="6000" dirty="0"/>
              <a:t>Κατασκευή και λειτουργία σταθμών παραγωγής από  </a:t>
            </a:r>
          </a:p>
          <a:p>
            <a:pPr lvl="2"/>
            <a:r>
              <a:rPr lang="el-GR" sz="6000" dirty="0"/>
              <a:t>Φυσικό αέριο</a:t>
            </a:r>
          </a:p>
          <a:p>
            <a:pPr lvl="2"/>
            <a:r>
              <a:rPr lang="el-GR" sz="6000" dirty="0"/>
              <a:t>Ανανεώσιμες πηγές (αιολικά πάρκα και φωτοβολταϊκοί σταθμοί)</a:t>
            </a:r>
          </a:p>
          <a:p>
            <a:pPr lvl="2"/>
            <a:r>
              <a:rPr lang="el-GR" sz="6000" dirty="0"/>
              <a:t>Βιομάζα και βιοαέριο</a:t>
            </a:r>
          </a:p>
          <a:p>
            <a:pPr lvl="1"/>
            <a:r>
              <a:rPr lang="el-GR" sz="6000" dirty="0"/>
              <a:t>και σύνδεσή τους στα δίκτυα διανομής και μεταφοράς</a:t>
            </a:r>
          </a:p>
          <a:p>
            <a:r>
              <a:rPr lang="el-GR" sz="6400" dirty="0">
                <a:solidFill>
                  <a:srgbClr val="C00000"/>
                </a:solidFill>
              </a:rPr>
              <a:t>Εταιρείες εμπορίας ηλεκτρικής ενέργειας </a:t>
            </a:r>
          </a:p>
          <a:p>
            <a:pPr lvl="1"/>
            <a:r>
              <a:rPr lang="el-GR" sz="6000" dirty="0"/>
              <a:t>Συμμετοχή στην αγορά προμήθειας</a:t>
            </a:r>
          </a:p>
          <a:p>
            <a:pPr lvl="1"/>
            <a:r>
              <a:rPr lang="el-GR" sz="6000" dirty="0"/>
              <a:t>Συμμετοχή στη λιανική αγορά</a:t>
            </a:r>
          </a:p>
          <a:p>
            <a:pPr lvl="1"/>
            <a:r>
              <a:rPr lang="el-GR" sz="6000" dirty="0"/>
              <a:t>Αναλυτές, </a:t>
            </a:r>
            <a:r>
              <a:rPr lang="en-US" sz="6000" dirty="0"/>
              <a:t>traders</a:t>
            </a:r>
          </a:p>
          <a:p>
            <a:r>
              <a:rPr lang="el-GR" sz="6400" dirty="0">
                <a:solidFill>
                  <a:srgbClr val="C00000"/>
                </a:solidFill>
              </a:rPr>
              <a:t>Εταιρείες σωρευτικής εκπροσώπησης</a:t>
            </a:r>
          </a:p>
          <a:p>
            <a:pPr lvl="1"/>
            <a:r>
              <a:rPr lang="el-GR" sz="6000" dirty="0"/>
              <a:t>Εξοικονόμηση ενέργειας</a:t>
            </a:r>
          </a:p>
          <a:p>
            <a:pPr lvl="1"/>
            <a:r>
              <a:rPr lang="el-GR" sz="6000" dirty="0"/>
              <a:t>Διαχείριση ΑΠΕ/ηλεκτρικών οχημάτων/…</a:t>
            </a:r>
          </a:p>
          <a:p>
            <a:r>
              <a:rPr lang="el-GR" sz="6400" dirty="0">
                <a:solidFill>
                  <a:srgbClr val="C00000"/>
                </a:solidFill>
              </a:rPr>
              <a:t>Ηλεκτρικές επιχειρήσεις και συναφείς φορείς</a:t>
            </a:r>
          </a:p>
          <a:p>
            <a:pPr lvl="1"/>
            <a:r>
              <a:rPr lang="el-GR" sz="6000" dirty="0"/>
              <a:t>Διαχειριστές δικτύων (ΑΔΜΗΕ, ΔΕΔΔΗΕ)</a:t>
            </a:r>
          </a:p>
          <a:p>
            <a:pPr lvl="1"/>
            <a:r>
              <a:rPr lang="el-GR" sz="6000" dirty="0"/>
              <a:t>Ρυθμιστικές αρχές (ΡΑΕ), χρηματιστήριο ενέργειας</a:t>
            </a:r>
          </a:p>
          <a:p>
            <a:r>
              <a:rPr lang="el-GR" sz="6400" dirty="0">
                <a:solidFill>
                  <a:srgbClr val="C00000"/>
                </a:solidFill>
              </a:rPr>
              <a:t>Οικονομική ανάλυση ενεργειακών συστημάτων</a:t>
            </a:r>
            <a:endParaRPr lang="en-US" sz="6400" dirty="0">
              <a:solidFill>
                <a:srgbClr val="C00000"/>
              </a:solidFill>
            </a:endParaRPr>
          </a:p>
          <a:p>
            <a:pPr lvl="1"/>
            <a:r>
              <a:rPr lang="el-GR" sz="6000" dirty="0"/>
              <a:t>Ενεργειακός σχεδιασμός (εταιρείες συμβουλευτικής)</a:t>
            </a:r>
          </a:p>
          <a:p>
            <a:pPr lvl="1"/>
            <a:r>
              <a:rPr lang="el-GR" sz="6000" dirty="0"/>
              <a:t>Αντιμετώπιση κλιματικής αλλαγής (κρατικοί οργανισμού, </a:t>
            </a:r>
            <a:r>
              <a:rPr lang="en-US" sz="6000" dirty="0"/>
              <a:t>think tanks</a:t>
            </a:r>
            <a:r>
              <a:rPr lang="el-GR" sz="6000" dirty="0"/>
              <a:t>)</a:t>
            </a:r>
            <a:endParaRPr lang="en-US" sz="6000" dirty="0"/>
          </a:p>
          <a:p>
            <a:r>
              <a:rPr lang="el-GR" sz="6400" dirty="0">
                <a:solidFill>
                  <a:srgbClr val="C00000"/>
                </a:solidFill>
              </a:rPr>
              <a:t>Μελέτη και κατασκευή ηλεκτρομηχανολογικών έργων </a:t>
            </a:r>
          </a:p>
          <a:p>
            <a:pPr lvl="1"/>
            <a:r>
              <a:rPr lang="el-GR" sz="6000" dirty="0"/>
              <a:t>όλων των τύπων και μεγεθών / στον ιδιωτικό και στον ευρύτερο δημόσιο τομέα</a:t>
            </a:r>
          </a:p>
          <a:p>
            <a:r>
              <a:rPr lang="el-GR" sz="6400" dirty="0">
                <a:solidFill>
                  <a:srgbClr val="C00000"/>
                </a:solidFill>
              </a:rPr>
              <a:t>Βιομηχανία </a:t>
            </a:r>
          </a:p>
          <a:p>
            <a:pPr lvl="1"/>
            <a:r>
              <a:rPr lang="el-GR" sz="6000" dirty="0"/>
              <a:t>Κατασκευή ηλεκτρολογικού εξοπλισμού ισχύος</a:t>
            </a:r>
          </a:p>
          <a:p>
            <a:pPr lvl="1"/>
            <a:r>
              <a:rPr lang="el-GR" sz="6000" dirty="0"/>
              <a:t>Ανάπτυξη, λειτουργία και συντήρηση βιομηχανικών ηλεκτρικών δικτύων</a:t>
            </a:r>
          </a:p>
          <a:p>
            <a:pPr lvl="1"/>
            <a:r>
              <a:rPr lang="el-GR" sz="6000" dirty="0"/>
              <a:t>Μεταφορές</a:t>
            </a:r>
          </a:p>
          <a:p>
            <a:r>
              <a:rPr lang="el-GR" sz="6400" dirty="0">
                <a:solidFill>
                  <a:srgbClr val="C00000"/>
                </a:solidFill>
              </a:rPr>
              <a:t>Έρευνα και Εκπαίδευση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40089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94996-1338-EE97-606D-D5775499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C0C6-164A-43B9-59B0-A7EF52F5E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Autofit/>
          </a:bodyPr>
          <a:lstStyle/>
          <a:p>
            <a:r>
              <a:rPr lang="el-GR" altLang="el-GR" sz="2400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Νέα πεδία έρευνας στα γνωστικά αντικείμενα της ροής Ε</a:t>
            </a:r>
            <a:endParaRPr lang="el-GR" sz="24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63C0C-16E2-AFE2-6768-58519825C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620688"/>
            <a:ext cx="8496944" cy="59473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l-GR" sz="1800" dirty="0"/>
              <a:t>Ανάλυση ενεργειακών αγορών: αγορές εξισορρόπησης, αγορές επόμενης ημέρας, αγορές εφεδρειών, κρίση φυσικού αερίου, περιβαλλοντική πολιτική, …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l-GR" sz="1800" dirty="0"/>
              <a:t>Τεχνικές βελτιστοποίησης μεγάλης κλίμακας: υδροθερμικός προγραμματισμός, δέσμευση μονάδων, ένταξη ΑΠΕ, μακροπρόθεσμη επέκταση συστήματος, </a:t>
            </a:r>
            <a:r>
              <a:rPr lang="el-GR" sz="1800" dirty="0" err="1"/>
              <a:t>διαστασιολόγηση</a:t>
            </a:r>
            <a:r>
              <a:rPr lang="el-GR" sz="1800" dirty="0"/>
              <a:t> εφεδρειών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l-GR" sz="1800" dirty="0"/>
              <a:t>Κατανεμημένα (</a:t>
            </a:r>
            <a:r>
              <a:rPr lang="en-US" sz="1800" dirty="0"/>
              <a:t>distributed</a:t>
            </a:r>
            <a:r>
              <a:rPr lang="el-GR" sz="1800" dirty="0"/>
              <a:t>) κέντρα ελέγχου ενέργειας για </a:t>
            </a:r>
            <a:r>
              <a:rPr lang="en-US" sz="1800" dirty="0"/>
              <a:t>TSO/DSO.</a:t>
            </a:r>
            <a:endParaRPr lang="el-GR" sz="1800" dirty="0"/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l-GR" sz="1800" dirty="0"/>
              <a:t>Εποπτεία &amp; προστασία σταθμών παραγωγής και υποσταθμών ΣΗΕ με </a:t>
            </a:r>
            <a:r>
              <a:rPr lang="en-US" sz="1800" dirty="0"/>
              <a:t>numerical protective relays</a:t>
            </a:r>
            <a:r>
              <a:rPr lang="el-GR" sz="1800" dirty="0"/>
              <a:t> &amp; </a:t>
            </a:r>
            <a:r>
              <a:rPr lang="en-US" sz="1800" dirty="0"/>
              <a:t>PMUs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l-GR" sz="1800" dirty="0"/>
              <a:t>Αυτοματισμός και κυβερνοασφάλεια υποσταθμών (</a:t>
            </a:r>
            <a:r>
              <a:rPr lang="en-US" sz="1800" dirty="0"/>
              <a:t>substation</a:t>
            </a:r>
            <a:r>
              <a:rPr lang="el-GR" sz="1800" dirty="0"/>
              <a:t> </a:t>
            </a:r>
            <a:r>
              <a:rPr lang="en-US" sz="1800" dirty="0"/>
              <a:t>automation &amp; cybersecurity)</a:t>
            </a:r>
            <a:endParaRPr lang="el-GR" sz="1800" dirty="0"/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l-GR" sz="1800" dirty="0"/>
              <a:t>Τεχνικές επεξεργασίας δεδομένων πραγματικού χρόνου από </a:t>
            </a:r>
            <a:r>
              <a:rPr lang="en-US" sz="1800" dirty="0"/>
              <a:t>IED, RTU, PMU, smart meters, Advanced Meter Reading (AMR)</a:t>
            </a:r>
            <a:r>
              <a:rPr lang="el-GR" sz="1800" dirty="0"/>
              <a:t>,</a:t>
            </a:r>
            <a:r>
              <a:rPr lang="en-US" sz="1800" dirty="0"/>
              <a:t> Advanced Metering Infrastructure (AMI)</a:t>
            </a:r>
            <a:r>
              <a:rPr lang="el-GR" sz="1800" dirty="0"/>
              <a:t>: </a:t>
            </a:r>
            <a:r>
              <a:rPr lang="en-US" sz="1800" dirty="0"/>
              <a:t>Big Data Analytics</a:t>
            </a:r>
            <a:r>
              <a:rPr lang="el-GR" sz="1800" dirty="0"/>
              <a:t>, </a:t>
            </a:r>
            <a:r>
              <a:rPr lang="en-US" sz="1800" dirty="0" err="1"/>
              <a:t>IoT</a:t>
            </a:r>
            <a:r>
              <a:rPr lang="el-GR" sz="1800" dirty="0"/>
              <a:t>, </a:t>
            </a:r>
            <a:r>
              <a:rPr lang="en-US" sz="1800" dirty="0"/>
              <a:t>Machine Learning (ML)</a:t>
            </a:r>
            <a:endParaRPr lang="el-GR" sz="1800" dirty="0"/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l-GR" sz="1800" dirty="0"/>
              <a:t>Ανανεώσιμες πηγές ενέργειας, μικροδίκτυα, ηλεκτροκίνηση, έξυπνες πόλεις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l-GR" sz="1800" dirty="0"/>
              <a:t>Υβριδικά </a:t>
            </a:r>
            <a:r>
              <a:rPr lang="en-US" sz="1800" dirty="0"/>
              <a:t>AC/DC </a:t>
            </a:r>
            <a:r>
              <a:rPr lang="el-GR" sz="1800" dirty="0"/>
              <a:t>δίκτυα μεταφοράς και διανομής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l-GR" sz="1800" dirty="0"/>
              <a:t>Αυτοματισμός βιομηχανικών ηλεκτρ</a:t>
            </a:r>
            <a:r>
              <a:rPr lang="en-US" sz="1800" dirty="0"/>
              <a:t>o</a:t>
            </a:r>
            <a:r>
              <a:rPr lang="el-GR" sz="1800" dirty="0"/>
              <a:t>λογικών και μηχανολογικών εγκαταστάσεων </a:t>
            </a:r>
            <a:r>
              <a:rPr lang="en-US" sz="1800" dirty="0"/>
              <a:t>(industrial automation)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l-GR" sz="1800" dirty="0"/>
              <a:t>Εφαρμογές βιομηχανικών πρωτοκόλλων επικοινωνίας (</a:t>
            </a:r>
            <a:r>
              <a:rPr lang="en-US" sz="1800" dirty="0"/>
              <a:t>industrial protocols)</a:t>
            </a:r>
            <a:r>
              <a:rPr lang="el-GR" sz="1800" dirty="0"/>
              <a:t>: </a:t>
            </a:r>
            <a:r>
              <a:rPr lang="en-US" sz="1800" dirty="0"/>
              <a:t>IEC61850, DNP3, Modbus, </a:t>
            </a:r>
            <a:r>
              <a:rPr lang="en-US" sz="1800" dirty="0" err="1"/>
              <a:t>Profibus</a:t>
            </a:r>
            <a:r>
              <a:rPr lang="en-US" sz="1800" dirty="0"/>
              <a:t>, </a:t>
            </a:r>
            <a:r>
              <a:rPr lang="en-US" sz="1800" dirty="0" err="1"/>
              <a:t>CANbus</a:t>
            </a:r>
            <a:r>
              <a:rPr lang="el-GR" sz="1800" dirty="0"/>
              <a:t>, </a:t>
            </a:r>
            <a:r>
              <a:rPr lang="en-US" sz="1800" dirty="0"/>
              <a:t>Industrial Ethernet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l-GR" sz="1800" dirty="0"/>
              <a:t>Εφαρμογές του </a:t>
            </a:r>
            <a:r>
              <a:rPr lang="en-US" sz="1800" dirty="0"/>
              <a:t>Industry 4.0</a:t>
            </a:r>
            <a:r>
              <a:rPr lang="el-GR" sz="1800" dirty="0"/>
              <a:t> στη βιομηχανία</a:t>
            </a:r>
          </a:p>
        </p:txBody>
      </p:sp>
    </p:spTree>
    <p:extLst>
      <p:ext uri="{BB962C8B-B14F-4D97-AF65-F5344CB8AC3E}">
        <p14:creationId xmlns:p14="http://schemas.microsoft.com/office/powerpoint/2010/main" val="3063602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2292</TotalTime>
  <Words>1283</Words>
  <Application>Microsoft Office PowerPoint</Application>
  <PresentationFormat>On-screen Show (4:3)</PresentationFormat>
  <Paragraphs>160</Paragraphs>
  <Slides>14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Arial Black</vt:lpstr>
      <vt:lpstr>Calibri</vt:lpstr>
      <vt:lpstr>Commissioner</vt:lpstr>
      <vt:lpstr>Symbol</vt:lpstr>
      <vt:lpstr>Tahoma</vt:lpstr>
      <vt:lpstr>Wingdings</vt:lpstr>
      <vt:lpstr>Office Theme</vt:lpstr>
      <vt:lpstr>CorelPhotoPaint.Image.9</vt:lpstr>
      <vt:lpstr>Bitmap Image</vt:lpstr>
      <vt:lpstr>MSPhotoEd.3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Ευρύ Πεδίο Απασχόλησης</vt:lpstr>
      <vt:lpstr>Νέα πεδία έρευνας στα γνωστικά αντικείμενα της ροής Ε</vt:lpstr>
      <vt:lpstr>PowerPoint Presentation</vt:lpstr>
      <vt:lpstr>PowerPoint Presentation</vt:lpstr>
      <vt:lpstr>PowerPoint Presentation</vt:lpstr>
      <vt:lpstr>Εργαστήριο ΣΗΕ Σύστημα εποπτείας και ελέγχου γεννήτριας/κινητήρα με Programmable Logic Controller (PLC)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Costas</dc:creator>
  <cp:lastModifiedBy>Anthony Papavasiliou</cp:lastModifiedBy>
  <cp:revision>163</cp:revision>
  <dcterms:created xsi:type="dcterms:W3CDTF">2019-02-22T10:52:14Z</dcterms:created>
  <dcterms:modified xsi:type="dcterms:W3CDTF">2025-02-11T17:47:12Z</dcterms:modified>
</cp:coreProperties>
</file>